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25" r:id="rId3"/>
    <p:sldId id="307" r:id="rId4"/>
    <p:sldId id="308" r:id="rId5"/>
    <p:sldId id="327" r:id="rId6"/>
    <p:sldId id="326" r:id="rId7"/>
    <p:sldId id="312" r:id="rId8"/>
    <p:sldId id="299" r:id="rId9"/>
    <p:sldId id="277" r:id="rId10"/>
    <p:sldId id="305" r:id="rId11"/>
    <p:sldId id="278" r:id="rId12"/>
    <p:sldId id="290" r:id="rId13"/>
    <p:sldId id="269" r:id="rId14"/>
    <p:sldId id="286" r:id="rId15"/>
    <p:sldId id="270" r:id="rId16"/>
    <p:sldId id="291" r:id="rId17"/>
    <p:sldId id="281" r:id="rId18"/>
    <p:sldId id="287" r:id="rId19"/>
    <p:sldId id="271" r:id="rId20"/>
    <p:sldId id="292" r:id="rId21"/>
    <p:sldId id="272" r:id="rId22"/>
    <p:sldId id="288" r:id="rId23"/>
    <p:sldId id="284" r:id="rId24"/>
    <p:sldId id="293" r:id="rId25"/>
    <p:sldId id="285" r:id="rId26"/>
    <p:sldId id="289" r:id="rId27"/>
    <p:sldId id="314" r:id="rId28"/>
    <p:sldId id="328" r:id="rId29"/>
    <p:sldId id="329" r:id="rId30"/>
    <p:sldId id="330" r:id="rId31"/>
    <p:sldId id="332" r:id="rId32"/>
    <p:sldId id="333" r:id="rId33"/>
    <p:sldId id="334" r:id="rId34"/>
    <p:sldId id="335" r:id="rId35"/>
    <p:sldId id="336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оутбук" initials="Н" lastIdx="1" clrIdx="0">
    <p:extLst>
      <p:ext uri="{19B8F6BF-5375-455C-9EA6-DF929625EA0E}">
        <p15:presenceInfo xmlns:p15="http://schemas.microsoft.com/office/powerpoint/2012/main" userId="Ноутбук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E8-40B1-A4A8-A335682E7BBD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E8-40B1-A4A8-A335682E7B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/>
              <a:t>Численность пациентов, чел</a:t>
            </a:r>
          </a:p>
        </c:rich>
      </c:tx>
      <c:layout>
        <c:manualLayout>
          <c:xMode val="edge"/>
          <c:yMode val="edge"/>
          <c:x val="0.11559176995973715"/>
          <c:y val="8.12786292675725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41726459706549"/>
          <c:y val="0.25223619498465394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50-4E95-9584-38B1DDFEAB35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50-4E95-9584-38B1DDFEAB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 dirty="0"/>
              <a:t>Закуплено</a:t>
            </a:r>
            <a:r>
              <a:rPr lang="ru-RU" sz="1600" baseline="0" dirty="0"/>
              <a:t> флаконов</a:t>
            </a:r>
            <a:endParaRPr lang="ru-RU" sz="1600" dirty="0"/>
          </a:p>
        </c:rich>
      </c:tx>
      <c:layout>
        <c:manualLayout>
          <c:xMode val="edge"/>
          <c:yMode val="edge"/>
          <c:x val="0.29025245674517031"/>
          <c:y val="7.6421835837322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41726459706549"/>
          <c:y val="0.25223619498465394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E8-4662-BE3D-4BD9FD76A1CF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8-4662-BE3D-4BD9FD76A1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1726459706549"/>
          <c:y val="0.25223619498465394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F7-49AA-9044-EBA2219260FE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F7-49AA-9044-EBA2219260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E8-40B1-A4A8-A335682E7BBD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E8-40B1-A4A8-A335682E7B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E8-40B1-A4A8-A335682E7BBD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E8-40B1-A4A8-A335682E7B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E8-40B1-A4A8-A335682E7BBD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E8-40B1-A4A8-A335682E7B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69-42E7-94CA-D60ADC0FF981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9-42E7-94CA-D60ADC0FF9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explosion val="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97-4C3A-AA72-9CF6C1CD2980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97-4C3A-AA72-9CF6C1CD29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 dirty="0"/>
              <a:t>Численность пациентов, чел</a:t>
            </a:r>
          </a:p>
        </c:rich>
      </c:tx>
      <c:layout>
        <c:manualLayout>
          <c:xMode val="edge"/>
          <c:yMode val="edge"/>
          <c:x val="0.14217057012273787"/>
          <c:y val="6.1851455546572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037563408675809"/>
          <c:y val="0.27427192077384399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1D-4C62-AB81-019D24487316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1D-4C62-AB81-019D24487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ru-RU" sz="1600" dirty="0"/>
              <a:t>Закуплено</a:t>
            </a:r>
            <a:r>
              <a:rPr lang="ru-RU" sz="1600" baseline="0" dirty="0"/>
              <a:t> флаконов</a:t>
            </a:r>
            <a:endParaRPr lang="ru-RU" sz="1600" dirty="0"/>
          </a:p>
        </c:rich>
      </c:tx>
      <c:layout>
        <c:manualLayout>
          <c:xMode val="edge"/>
          <c:yMode val="edge"/>
          <c:x val="0.25607971367845511"/>
          <c:y val="6.1851455546572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941726459706549"/>
          <c:y val="0.25223619498465394"/>
          <c:w val="0.52735453547008038"/>
          <c:h val="0.747763805015346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пациентов со СМА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64-4588-9BCA-DE4C18573002}"/>
              </c:ext>
            </c:extLst>
          </c:dPt>
          <c:dLbls>
            <c:delete val="1"/>
          </c:dLbls>
          <c:cat>
            <c:strRef>
              <c:f>Лист1!$A$2</c:f>
              <c:strCache>
                <c:ptCount val="1"/>
                <c:pt idx="0">
                  <c:v>Нусинерсен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64-4588-9BCA-DE4C185730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+mj-lt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B1B62-E163-43D4-AB72-069F7492AE31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18275-71E4-4FB0-87C1-8DE140D7D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ADF10-EFE4-4276-8D44-BFBA37F43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3377DC-25EF-4EDB-8EB2-DA98FC6BD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4B96ED-8A73-4030-917C-BAF28004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A60BF-238D-4DAE-9627-68EB8055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56FD0-AF9E-4E04-BBB9-3EBF7A48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9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03FFB-A574-4C60-A913-BB108E0EA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940BF4-DDC4-4A56-8BAE-182197230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D38A80-7DCF-4452-B4A4-46B3A06F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AA584-DD74-49B4-88DC-E90722E3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3AE4D0-1087-44A9-9CAA-0BC2F4AF0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4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1DE083-C21C-4D28-B7DD-8B2162FB6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09F5C5-9546-4468-ADBB-885990C84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DA8D92-0146-4A13-95F5-348B5F0E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26D832-BF31-4E81-93F8-ABD0906D4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BB8B4-5EC5-45EB-A27F-152D9982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2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DB242-79DA-47C5-81CE-5081D457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C6855B-DD69-4532-BB31-A3C23BF96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862FC5-06E2-43B9-A8FC-18E8B2D5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CFEBD9-702A-46FD-8174-1B3BA2C16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2011ED-D70A-43A3-AB2D-CBABE21A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3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1B076-6B13-49C2-A3E1-7DCEC29F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EC348B-9201-4D49-A832-55D79380C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B8921-3278-4F6F-9649-862227559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239582-2CCF-4C55-877F-6AA25D70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08C1CA-FC57-4D16-866A-16F27278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2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0862D-DC44-44A6-9965-8CB668F7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4AC2B-F65F-4132-AA6A-78C709243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22AE13-9F27-4AB4-8E57-2170D820D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A2312D-EC77-44A7-871B-BD92D0EC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E332EB-AEC2-474D-9AA5-D8741283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6B6E62-FE36-47FB-9769-1473AFE2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0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2B588-F85A-43A5-8D4E-9DA02CF5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AEFB91-B70A-4033-8D01-8F0870DB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ADF9C4-6963-428A-B9B1-33D6BF23C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3E8C20-82E5-4810-AADF-23F19E004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C22564-D7E3-4032-8A6E-44A69FD3C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B981C5-6901-45D0-A751-5A46E320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E81C68-21F7-403D-AD9D-F57C8F4D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D7B1C4-4CF7-465D-A469-746F56E0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58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72A8A-F7DF-4994-9A80-DD7E6492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2A2AED-44AA-43E0-A926-81DA93FF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261E28-8709-480A-93BD-C3D6B8F4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C5A5B4-23F0-42AB-9752-88BF31F9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D2F7F6F-4C52-4ABC-B6C7-E98F0427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7F3A82-A727-40A3-B526-623D99D4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CC797B-E7B9-42F7-A276-3AB234EB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9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BEE527-84B4-463D-ADFA-8399DA76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20D8AF-5BBB-4C6F-AC41-BB6B8D5A9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DDC358-BF36-4B5D-8E05-E772280CC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00E526-BAA7-46CE-9B2B-3F5A4661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DEB770-319C-4DC0-9831-56540CCFA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370898-3377-4B28-91C0-156FFD31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4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4AD85-9A71-420B-86BD-BDF537F51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371C3A-C044-41F0-8461-9CE71E7539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3EE18F-F7EE-49A7-BFF9-3195C356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DE4834-534B-45F8-BC77-4BEF0C7E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32A7DD-6417-4958-AD41-9F6C5C0D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2C3273-2C5B-404C-9A5F-37B912A8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9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9C076-8CB1-4EF5-AC80-3CDDFF5F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B3DBC9-6525-4E9A-BFCC-16C5C726A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71AE4-752B-4FB4-8A77-7B164BDD5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6A60-BF96-44B0-8D9B-5B62BAFBF759}" type="datetimeFigureOut">
              <a:rPr lang="ru-RU" smtClean="0"/>
              <a:t>вт 27.07.21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4DAB7-3E15-49EB-87E7-8DA039898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285328-F266-4930-AEF7-77B912237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7D04-0961-4576-81E1-7A5B49986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0FEA22-49B4-4E72-9323-47756ADF1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  <a14:imgEffect>
                      <a14:brightnessContrast bright="36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283" y="2611994"/>
            <a:ext cx="2159688" cy="2387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0"/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0487A-ACDF-4148-8263-45F0E3AD4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3605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>
                <a:cs typeface="Arial" panose="020B0604020202020204" pitchFamily="34" charset="0"/>
              </a:rPr>
              <a:t>Статистика по обеспечению пациентов по фонду «Круг добра»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A9508F68-80A5-4829-A1FB-3A0ABBC053FF}"/>
              </a:ext>
            </a:extLst>
          </p:cNvPr>
          <p:cNvCxnSpPr>
            <a:cxnSpLocks/>
          </p:cNvCxnSpPr>
          <p:nvPr/>
        </p:nvCxnSpPr>
        <p:spPr>
          <a:xfrm>
            <a:off x="4261104" y="4532074"/>
            <a:ext cx="7303354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0000">
                  <a:schemeClr val="accent1">
                    <a:lumMod val="45000"/>
                    <a:lumOff val="55000"/>
                  </a:schemeClr>
                </a:gs>
                <a:gs pos="82000">
                  <a:schemeClr val="accent1">
                    <a:lumMod val="45000"/>
                    <a:lumOff val="55000"/>
                    <a:alpha val="92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4AEA10C-68D2-46FE-AE0E-9CCB4EFE441B}"/>
              </a:ext>
            </a:extLst>
          </p:cNvPr>
          <p:cNvSpPr txBox="1"/>
          <p:nvPr/>
        </p:nvSpPr>
        <p:spPr>
          <a:xfrm>
            <a:off x="4940709" y="4999588"/>
            <a:ext cx="6306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Директор ФКУ «</a:t>
            </a:r>
            <a:r>
              <a:rPr lang="ru-RU" sz="2400" i="1" dirty="0" err="1"/>
              <a:t>ФЦПиЛО</a:t>
            </a:r>
            <a:r>
              <a:rPr lang="ru-RU" sz="2400" i="1" dirty="0"/>
              <a:t>» Минздрава России</a:t>
            </a:r>
          </a:p>
          <a:p>
            <a:r>
              <a:rPr lang="ru-RU" sz="2400" i="1" dirty="0"/>
              <a:t>Максимкина Елена Анатольевна </a:t>
            </a:r>
          </a:p>
        </p:txBody>
      </p:sp>
    </p:spTree>
    <p:extLst>
      <p:ext uri="{BB962C8B-B14F-4D97-AF65-F5344CB8AC3E}">
        <p14:creationId xmlns:p14="http://schemas.microsoft.com/office/powerpoint/2010/main" val="13062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8E5C7AD9-0111-4F16-8184-74255945C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51759"/>
              </p:ext>
            </p:extLst>
          </p:nvPr>
        </p:nvGraphicFramePr>
        <p:xfrm>
          <a:off x="0" y="0"/>
          <a:ext cx="12191999" cy="695172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78981">
                  <a:extLst>
                    <a:ext uri="{9D8B030D-6E8A-4147-A177-3AD203B41FA5}">
                      <a16:colId xmlns:a16="http://schemas.microsoft.com/office/drawing/2014/main" val="3943077377"/>
                    </a:ext>
                  </a:extLst>
                </a:gridCol>
                <a:gridCol w="2618278">
                  <a:extLst>
                    <a:ext uri="{9D8B030D-6E8A-4147-A177-3AD203B41FA5}">
                      <a16:colId xmlns:a16="http://schemas.microsoft.com/office/drawing/2014/main" val="3952048033"/>
                    </a:ext>
                  </a:extLst>
                </a:gridCol>
                <a:gridCol w="2705553">
                  <a:extLst>
                    <a:ext uri="{9D8B030D-6E8A-4147-A177-3AD203B41FA5}">
                      <a16:colId xmlns:a16="http://schemas.microsoft.com/office/drawing/2014/main" val="329048788"/>
                    </a:ext>
                  </a:extLst>
                </a:gridCol>
                <a:gridCol w="2589187">
                  <a:extLst>
                    <a:ext uri="{9D8B030D-6E8A-4147-A177-3AD203B41FA5}">
                      <a16:colId xmlns:a16="http://schemas.microsoft.com/office/drawing/2014/main" val="3139164406"/>
                    </a:ext>
                  </a:extLst>
                </a:gridCol>
              </a:tblGrid>
              <a:tr h="106456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закупки ЛП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закупки ЛП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 err="1"/>
                        <a:t>Рисдиплам</a:t>
                      </a:r>
                      <a:r>
                        <a:rPr lang="ru-RU" dirty="0"/>
                        <a:t>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Общая стоимость , руб.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171440"/>
                  </a:ext>
                </a:extLst>
              </a:tr>
              <a:tr h="62690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Центральный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2 426 544 453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1 569 700 054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3 996 244 507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1464464"/>
                  </a:ext>
                </a:extLst>
              </a:tr>
              <a:tr h="65185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Север-Западный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786 280 730,00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426 396 267,00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1 212 676 997,00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811212"/>
                  </a:ext>
                </a:extLst>
              </a:tr>
              <a:tr h="59259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Приволжский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2 168 856 329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935 126 509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3 103 982 838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103596"/>
                  </a:ext>
                </a:extLst>
              </a:tr>
              <a:tr h="61234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Сибирский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831 652 218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347 409 204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1 179 061 422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389605"/>
                  </a:ext>
                </a:extLst>
              </a:tr>
              <a:tr h="59259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Уральский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461 905 768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432 420 724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894 326 492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6918320"/>
                  </a:ext>
                </a:extLst>
              </a:tr>
              <a:tr h="5293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Южный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1 066 239 657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726 279 359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1 792 519 016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812641"/>
                  </a:ext>
                </a:extLst>
              </a:tr>
              <a:tr h="92642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Северо-Кавказский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389 852 797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181 402 492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571 255 289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737958"/>
                  </a:ext>
                </a:extLst>
              </a:tr>
              <a:tr h="67753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Дальневосточный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707 043 274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149 941 545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856 984 819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75724"/>
                  </a:ext>
                </a:extLst>
              </a:tr>
              <a:tr h="67753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8 838 375 226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4 768 676 154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13 607 051 380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026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6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4230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Центральный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61482"/>
              </p:ext>
            </p:extLst>
          </p:nvPr>
        </p:nvGraphicFramePr>
        <p:xfrm>
          <a:off x="-1" y="423072"/>
          <a:ext cx="12192000" cy="64736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2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426">
                <a:tc rowSpan="2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  <a:p>
                      <a:pPr algn="ctr"/>
                      <a:r>
                        <a:rPr lang="ru-RU" sz="14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Нусинерсен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err="1"/>
                        <a:t>Рисдиплам</a:t>
                      </a:r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1758">
                <a:tc v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Численность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г. Москва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Московская</a:t>
                      </a:r>
                      <a:r>
                        <a:rPr lang="ru-RU" sz="1400" baseline="0" dirty="0"/>
                        <a:t> область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Белгородская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Брянская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Владимирская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Воронежская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Ивановская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Калужская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Костромская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Курская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Липецкая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Орловская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Рязанская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Смоленская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Тамбовская</a:t>
                      </a:r>
                      <a:r>
                        <a:rPr lang="ru-RU" sz="1400" baseline="0" dirty="0"/>
                        <a:t> область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70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Тверская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Тульская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8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Ярославская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41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-68826"/>
            <a:ext cx="12192000" cy="4230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Центральный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66571"/>
              </p:ext>
            </p:extLst>
          </p:nvPr>
        </p:nvGraphicFramePr>
        <p:xfrm>
          <a:off x="0" y="354259"/>
          <a:ext cx="12192000" cy="66691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3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53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5187">
                <a:tc rowSpan="2">
                  <a:txBody>
                    <a:bodyPr/>
                    <a:lstStyle/>
                    <a:p>
                      <a:pPr algn="ctr"/>
                      <a:endParaRPr lang="ru-RU" sz="1500" dirty="0"/>
                    </a:p>
                    <a:p>
                      <a:pPr algn="ctr"/>
                      <a:r>
                        <a:rPr lang="ru-RU" sz="1500" dirty="0"/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/>
                        <a:t>Нусинерсен</a:t>
                      </a:r>
                      <a:r>
                        <a:rPr lang="ru-RU" sz="1500" dirty="0"/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/>
                        <a:t>Рисдиплам</a:t>
                      </a:r>
                      <a:endParaRPr lang="ru-RU" sz="15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Итого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8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959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г. Москва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1 015 765 001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360 796 344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1 376 561 345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830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Московская</a:t>
                      </a:r>
                      <a:r>
                        <a:rPr lang="ru-RU" sz="1500" baseline="0" dirty="0"/>
                        <a:t> область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264 071 751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409 661 723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673 733 474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Белгородская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90 872 467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95 052 229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185 924 696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6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Брянская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101 206 817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71 623 863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172 830 680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Владимирская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139 364 306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42 171 059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181 535 365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Воронежская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48 781 816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90 366 557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139 148 373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Ивановская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48 781 816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12 048 874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60 830 690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Калужская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136 114 541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8 701 964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144 816 505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Костромская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43 468 635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31 460 949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74 929 584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Курская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14 458 116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78 317 682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92 775 798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Липецкая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62 353 722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36 146 622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98 500 344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Орловская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86 350 266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86 350 266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Рязанская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105 327 526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105 327 526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Смоленская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58 127 526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58 127 526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Тамбовская</a:t>
                      </a:r>
                      <a:r>
                        <a:rPr lang="ru-RU" sz="1500" baseline="0" dirty="0"/>
                        <a:t> область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85 707 834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85 707 834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Тверская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77 007 526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115 133 687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192 141 213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Тульская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38 751 684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60 244 371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98 996 055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5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Ярославская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96 383 369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71 623 864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168 007 233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31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8E580E-5923-4A84-A691-7CD46C2931DB}"/>
              </a:ext>
            </a:extLst>
          </p:cNvPr>
          <p:cNvSpPr/>
          <p:nvPr/>
        </p:nvSpPr>
        <p:spPr>
          <a:xfrm>
            <a:off x="0" y="0"/>
            <a:ext cx="12192000" cy="4522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Северо-Западный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04800"/>
              </p:ext>
            </p:extLst>
          </p:nvPr>
        </p:nvGraphicFramePr>
        <p:xfrm>
          <a:off x="1" y="452284"/>
          <a:ext cx="12191997" cy="6405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6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7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7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567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629"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</a:t>
                      </a:r>
                      <a:r>
                        <a:rPr lang="ru-RU" sz="1700" baseline="0" dirty="0"/>
                        <a:t> </a:t>
                      </a:r>
                      <a:r>
                        <a:rPr lang="ru-RU" sz="1700" dirty="0"/>
                        <a:t>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Архангельская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Вологодская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Калининградская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Ленинградская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Мурманская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Ненецкий АО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Новгородская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Псковская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Карелия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7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Республика Коми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72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г. Санкт-Петербург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95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4230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Северо-Западный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51412"/>
              </p:ext>
            </p:extLst>
          </p:nvPr>
        </p:nvGraphicFramePr>
        <p:xfrm>
          <a:off x="0" y="423078"/>
          <a:ext cx="12191999" cy="643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4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0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267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5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Архангельская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46 825 239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46 825 239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Вологодская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102 239 537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28 114 039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130 353 576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34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Калининградская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48 685 494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74 970 772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123 656 266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Ленинградская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72 582 592,00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13 387 638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85 970 230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34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Мурманская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61 958 267,00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12 048 874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74 007 141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34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Ненецкий АО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Новгородская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109 681 751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6 693 819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116 375 570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Псковская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58 422 592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58 422 592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Карелия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23 973 917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42 840 441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66 814 358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Республика Коми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84 588 291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99 984 074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23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г. Санкт-Петербург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177 323 050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232 944 901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410 267 951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833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1999" cy="42278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Приволжский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22703"/>
              </p:ext>
            </p:extLst>
          </p:nvPr>
        </p:nvGraphicFramePr>
        <p:xfrm>
          <a:off x="1" y="422779"/>
          <a:ext cx="12191999" cy="6435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0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0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8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819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81">
                <a:tc vMerge="1"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193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Башкортостан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Марий Эл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Татарстан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Мордовия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Удмуртская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Чувашская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Пермский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Кировская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Нижегородская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Самарская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178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Саратовская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Оренбургская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Ульяновская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053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Пензенская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07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1998" cy="4230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Приволжский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241611"/>
              </p:ext>
            </p:extLst>
          </p:nvPr>
        </p:nvGraphicFramePr>
        <p:xfrm>
          <a:off x="0" y="423079"/>
          <a:ext cx="12191998" cy="64349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2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6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0043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15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Башкортостан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253 936 145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124 505 033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378 441 178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Марий Эл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89 027 792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89 027 792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Татарстан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475 485 837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80 325 828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555 811 665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Мордовия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57 537 400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57 537 400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Удмуртская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124 951 289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33 469 095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158 420 384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Чувашская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66 902 617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148 602 781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215 505 398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Пермский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182 341 167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67 607 571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249 948 738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Кировская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301 334 890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24 097 748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325 432 638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Нижегородская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153 283 502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137 892 671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291 176 173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Самарская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96 387 445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119 149 978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215 537 423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Саратовская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96 879 211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18 742 693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115 621 904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Оренбургская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205 203 502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205 203 502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Ульяновская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77 503 368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76 309 536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153 812 904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03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Пензенская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77 109 956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92 505 739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0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0455C-D747-4516-B604-B9AFC31FE730}"/>
              </a:ext>
            </a:extLst>
          </p:cNvPr>
          <p:cNvSpPr/>
          <p:nvPr/>
        </p:nvSpPr>
        <p:spPr>
          <a:xfrm>
            <a:off x="1" y="0"/>
            <a:ext cx="12192000" cy="5014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Сибирский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36778"/>
              </p:ext>
            </p:extLst>
          </p:nvPr>
        </p:nvGraphicFramePr>
        <p:xfrm>
          <a:off x="-1" y="501446"/>
          <a:ext cx="12192000" cy="6356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729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90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97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Алтайский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Иркутская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5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Кемеровская область-Кузбасс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Красноярский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Новосибирская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3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Омская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</a:t>
                      </a:r>
                      <a:r>
                        <a:rPr lang="ru-RU" sz="1600" baseline="0" dirty="0"/>
                        <a:t> Алтай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Тыва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5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Хакасия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1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Томская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93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1999" cy="5303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Сибирский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3847"/>
              </p:ext>
            </p:extLst>
          </p:nvPr>
        </p:nvGraphicFramePr>
        <p:xfrm>
          <a:off x="-2" y="530368"/>
          <a:ext cx="12192001" cy="63642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6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7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1483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934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Алтайский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157 367 266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128 521 324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285 888 590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Иркутская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97 365 905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46 856 733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144 222 638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Кемеровская область-Кузбасс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73 765 906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24 097 748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97 863 654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Красноярский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108 189 995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38 154 768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146 344 763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5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Новосибирская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143 843 502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52 211 788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196 055 290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5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Омская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86 006 967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86 006 967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</a:t>
                      </a:r>
                      <a:r>
                        <a:rPr lang="ru-RU" sz="1600" baseline="0" dirty="0"/>
                        <a:t> Алтай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Тыва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9 589 566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20 750 839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30 340 405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Хакасия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83 601 360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12 048 874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95 650 234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1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Томская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71 921 751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24 767 130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96 688 881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8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5014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Уральский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036654"/>
              </p:ext>
            </p:extLst>
          </p:nvPr>
        </p:nvGraphicFramePr>
        <p:xfrm>
          <a:off x="0" y="501440"/>
          <a:ext cx="12191998" cy="63565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50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5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6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863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46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69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Курганская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Тюменская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Свердловская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Челябинская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56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Ханты-Мансийский автономный округ-Югра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859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Ямало-Ненецкий автономный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09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304266" y="5767333"/>
            <a:ext cx="305078" cy="817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91649" y="5767333"/>
            <a:ext cx="934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узел 14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1466900" y="5683117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539317" y="5712437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813096" y="4967748"/>
            <a:ext cx="934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034543" y="4145328"/>
            <a:ext cx="1563727" cy="47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508018" y="4967748"/>
            <a:ext cx="305078" cy="817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945055" y="2963008"/>
            <a:ext cx="153855" cy="3621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598270" y="3339726"/>
            <a:ext cx="305078" cy="817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729465" y="4150032"/>
            <a:ext cx="305078" cy="8177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987676" y="3339726"/>
            <a:ext cx="1957379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7666" y="5320328"/>
            <a:ext cx="95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СМА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2927C0-21EC-47BA-98E8-3F2EE97A6078}"/>
              </a:ext>
            </a:extLst>
          </p:cNvPr>
          <p:cNvSpPr txBox="1"/>
          <p:nvPr/>
        </p:nvSpPr>
        <p:spPr>
          <a:xfrm>
            <a:off x="1813096" y="5109283"/>
            <a:ext cx="914400" cy="383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Апрель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9C8AE0-0B3E-4207-89DF-B3D30D4CDD2A}"/>
              </a:ext>
            </a:extLst>
          </p:cNvPr>
          <p:cNvSpPr txBox="1"/>
          <p:nvPr/>
        </p:nvSpPr>
        <p:spPr>
          <a:xfrm>
            <a:off x="734928" y="5808812"/>
            <a:ext cx="914400" cy="383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Март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64B0130-DEAD-4A9E-8375-D238295E507C}"/>
              </a:ext>
            </a:extLst>
          </p:cNvPr>
          <p:cNvSpPr txBox="1"/>
          <p:nvPr/>
        </p:nvSpPr>
        <p:spPr>
          <a:xfrm>
            <a:off x="3359206" y="42499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Май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3B8E51-7972-420A-A130-E8924632D5C5}"/>
              </a:ext>
            </a:extLst>
          </p:cNvPr>
          <p:cNvSpPr txBox="1"/>
          <p:nvPr/>
        </p:nvSpPr>
        <p:spPr>
          <a:xfrm>
            <a:off x="5226490" y="3450922"/>
            <a:ext cx="151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Июнь – Июль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434535" y="674731"/>
            <a:ext cx="29924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СМА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52795" y="1173998"/>
            <a:ext cx="29924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Болезнь Помпе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452796" y="1680917"/>
            <a:ext cx="299249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Семейная средиземноморская лихорадка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70402" y="2716689"/>
            <a:ext cx="299249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Криопирин</a:t>
            </a:r>
            <a:r>
              <a:rPr lang="ru-RU" dirty="0"/>
              <a:t>-ассоциированный периодический синдром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498084" y="3765078"/>
            <a:ext cx="294721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Периодический синдром, ассоциированный с рецептором фактора некроза опухоли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98084" y="5058337"/>
            <a:ext cx="29472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Миодистрофия</a:t>
            </a:r>
            <a:r>
              <a:rPr lang="ru-RU" dirty="0"/>
              <a:t> </a:t>
            </a:r>
            <a:r>
              <a:rPr lang="ru-RU" dirty="0" err="1"/>
              <a:t>Дюшенна</a:t>
            </a:r>
            <a:r>
              <a:rPr lang="ru-RU" dirty="0"/>
              <a:t>-Беккера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3593" y="6381220"/>
            <a:ext cx="27317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Гипофосфатазия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0601073" y="671035"/>
            <a:ext cx="153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977</a:t>
            </a:r>
          </a:p>
        </p:txBody>
      </p:sp>
      <p:sp>
        <p:nvSpPr>
          <p:cNvPr id="67" name="Овал 66"/>
          <p:cNvSpPr/>
          <p:nvPr/>
        </p:nvSpPr>
        <p:spPr>
          <a:xfrm>
            <a:off x="6446891" y="43070"/>
            <a:ext cx="1743380" cy="78304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Нозология</a:t>
            </a:r>
          </a:p>
        </p:txBody>
      </p:sp>
      <p:sp>
        <p:nvSpPr>
          <p:cNvPr id="68" name="Овал 67"/>
          <p:cNvSpPr/>
          <p:nvPr/>
        </p:nvSpPr>
        <p:spPr>
          <a:xfrm>
            <a:off x="9340644" y="24668"/>
            <a:ext cx="1750143" cy="78304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Кол-во пациентов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601072" y="1188102"/>
            <a:ext cx="153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01072" y="1958800"/>
            <a:ext cx="153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601072" y="2996915"/>
            <a:ext cx="153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585543" y="4239701"/>
            <a:ext cx="1537632" cy="3683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0547776" y="5201647"/>
            <a:ext cx="15753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65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547776" y="6381220"/>
            <a:ext cx="159092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19</a:t>
            </a:r>
          </a:p>
        </p:txBody>
      </p:sp>
      <p:sp>
        <p:nvSpPr>
          <p:cNvPr id="77" name="Блок-схема: узел 76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234239" y="6493892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узел 77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1746706" y="4899239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2664707" y="4894721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0AAC9B6F-E6DE-498B-B9A6-A43A9623C5BE}"/>
              </a:ext>
            </a:extLst>
          </p:cNvPr>
          <p:cNvCxnSpPr>
            <a:cxnSpLocks/>
          </p:cNvCxnSpPr>
          <p:nvPr/>
        </p:nvCxnSpPr>
        <p:spPr>
          <a:xfrm flipV="1">
            <a:off x="545321" y="1779218"/>
            <a:ext cx="3833258" cy="2449598"/>
          </a:xfrm>
          <a:prstGeom prst="straightConnector1">
            <a:avLst/>
          </a:prstGeom>
          <a:ln>
            <a:solidFill>
              <a:srgbClr val="FF5050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Блок-схема: узел 81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2975216" y="4097401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Блок-схема: узел 82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4553865" y="4045449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узел 83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4847622" y="3257951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Блок-схема: узел 84">
            <a:extLst>
              <a:ext uri="{FF2B5EF4-FFF2-40B4-BE49-F238E27FC236}">
                <a16:creationId xmlns:a16="http://schemas.microsoft.com/office/drawing/2014/main" id="{95282D5A-8B6E-4D8A-A802-1299D0F32CA7}"/>
              </a:ext>
            </a:extLst>
          </p:cNvPr>
          <p:cNvSpPr/>
          <p:nvPr/>
        </p:nvSpPr>
        <p:spPr>
          <a:xfrm>
            <a:off x="6864372" y="3266699"/>
            <a:ext cx="140054" cy="1460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/>
          <p:nvPr/>
        </p:nvSpPr>
        <p:spPr>
          <a:xfrm>
            <a:off x="1435529" y="3892025"/>
            <a:ext cx="164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 Болезнь Помпе, ССЛ, КАПС, ТРАПС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491689" y="3094705"/>
            <a:ext cx="2544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+ </a:t>
            </a:r>
            <a:r>
              <a:rPr lang="ru-RU" dirty="0" err="1"/>
              <a:t>Мукополисахаридоз</a:t>
            </a:r>
            <a:r>
              <a:rPr lang="ru-RU" dirty="0"/>
              <a:t> </a:t>
            </a:r>
            <a:r>
              <a:rPr lang="en-US" dirty="0"/>
              <a:t>IV</a:t>
            </a:r>
            <a:r>
              <a:rPr lang="ru-RU" dirty="0"/>
              <a:t>А типа, </a:t>
            </a:r>
          </a:p>
          <a:p>
            <a:r>
              <a:rPr lang="ru-RU" dirty="0" err="1"/>
              <a:t>Гипофосфатозия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776370" y="6139675"/>
            <a:ext cx="5937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ССЛ - Семейная средиземноморская лихорадка</a:t>
            </a:r>
          </a:p>
          <a:p>
            <a:r>
              <a:rPr lang="ru-RU" sz="1100" dirty="0"/>
              <a:t>КАПС - </a:t>
            </a:r>
            <a:r>
              <a:rPr lang="ru-RU" sz="1100" dirty="0" err="1"/>
              <a:t>Криопирин</a:t>
            </a:r>
            <a:r>
              <a:rPr lang="ru-RU" sz="1100" dirty="0"/>
              <a:t>-ассоциированный периодический синдром</a:t>
            </a:r>
          </a:p>
          <a:p>
            <a:r>
              <a:rPr lang="ru-RU" sz="1100" dirty="0"/>
              <a:t>ТРАПС - Периодический синдром, ассоциированный с рецептором фактора некроза опухоли</a:t>
            </a:r>
          </a:p>
          <a:p>
            <a:endParaRPr lang="ru-RU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4938657" y="2326928"/>
            <a:ext cx="2102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ru-RU" dirty="0"/>
              <a:t>Мышечная дистрофия </a:t>
            </a:r>
            <a:r>
              <a:rPr lang="ru-RU" dirty="0" err="1"/>
              <a:t>Дюшенна</a:t>
            </a:r>
            <a:r>
              <a:rPr lang="ru-RU" dirty="0"/>
              <a:t>-Беккера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0" y="96976"/>
            <a:ext cx="6284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Динамика прироста нозологий, закупаемых Федеральным центром в рамках потребности, представленной Фондом «Круг добра»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46D4922-B9AA-4129-9477-8173F13B13DE}"/>
              </a:ext>
            </a:extLst>
          </p:cNvPr>
          <p:cNvSpPr txBox="1"/>
          <p:nvPr/>
        </p:nvSpPr>
        <p:spPr>
          <a:xfrm>
            <a:off x="7247466" y="5869100"/>
            <a:ext cx="31978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Мукополисахаридоз</a:t>
            </a:r>
            <a:r>
              <a:rPr lang="ru-RU" dirty="0"/>
              <a:t> </a:t>
            </a:r>
            <a:r>
              <a:rPr lang="en-US" dirty="0"/>
              <a:t>IV</a:t>
            </a:r>
            <a:r>
              <a:rPr lang="ru-RU" dirty="0"/>
              <a:t>А типа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A54A24-B60A-45D0-B2C1-D678350AF553}"/>
              </a:ext>
            </a:extLst>
          </p:cNvPr>
          <p:cNvSpPr txBox="1"/>
          <p:nvPr/>
        </p:nvSpPr>
        <p:spPr>
          <a:xfrm>
            <a:off x="10547776" y="5869100"/>
            <a:ext cx="157539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673151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5899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Уральский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30356"/>
              </p:ext>
            </p:extLst>
          </p:nvPr>
        </p:nvGraphicFramePr>
        <p:xfrm>
          <a:off x="0" y="589934"/>
          <a:ext cx="12192000" cy="62373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504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027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</a:t>
                      </a:r>
                      <a:r>
                        <a:rPr lang="ru-RU" sz="1400" u="none" strike="noStrike" dirty="0" err="1">
                          <a:effectLst/>
                        </a:rPr>
                        <a:t>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</a:t>
                      </a:r>
                      <a:r>
                        <a:rPr lang="ru-RU" sz="1400" u="none" strike="noStrike" dirty="0" err="1">
                          <a:effectLst/>
                        </a:rPr>
                        <a:t>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82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Курганская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42 853 917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42 853 917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45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Тюменская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86 306 101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117 811 215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204 117 316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2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Свердловская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77 503 368,00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181 402 494,00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258 905 862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1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Челябинская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163 207 132,00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100 407 301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263 614 433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96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Ханты-Мансийский автономный округ-Югра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77 503 368,00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10 040 729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87 544 097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5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Ямало-Ненецкий автономный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14 531 882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22 758 985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37 290 867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545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-9832"/>
            <a:ext cx="12192000" cy="518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Южный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67812"/>
              </p:ext>
            </p:extLst>
          </p:nvPr>
        </p:nvGraphicFramePr>
        <p:xfrm>
          <a:off x="0" y="518614"/>
          <a:ext cx="12192000" cy="63393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1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6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733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99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8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Адыгея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Калмыкия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Крым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Краснодарский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Волгоградская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Астраханская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Ростовская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г. Севастополь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17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4621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Южный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52210"/>
              </p:ext>
            </p:extLst>
          </p:nvPr>
        </p:nvGraphicFramePr>
        <p:xfrm>
          <a:off x="-2" y="452284"/>
          <a:ext cx="12192001" cy="64103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6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7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2905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06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887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Адыгея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29 506 362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29 506 362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887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Калмыкия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Крым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150 274 541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131 868 234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282 142 775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7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Краснодарский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374 483 214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216 210 353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590 693 567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Волгоградская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144 719 537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52 881 170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197 600 707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Астраханская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63 291 142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62 252 516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125 543 658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Ростовская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260 811 811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236 961 192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497 773 003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87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г. Севастополь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43 153 050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26 105 894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69 258 944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947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660C2A6-8946-4652-9B8C-E512190D8C16}"/>
              </a:ext>
            </a:extLst>
          </p:cNvPr>
          <p:cNvSpPr/>
          <p:nvPr/>
        </p:nvSpPr>
        <p:spPr>
          <a:xfrm>
            <a:off x="0" y="0"/>
            <a:ext cx="12192000" cy="5660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Северо-Кавказский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728996"/>
              </p:ext>
            </p:extLst>
          </p:nvPr>
        </p:nvGraphicFramePr>
        <p:xfrm>
          <a:off x="0" y="566017"/>
          <a:ext cx="12191999" cy="629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3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3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39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98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61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76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Кабардино-Балкарская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6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Карачаево-Черкесская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Дагестан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Ингушетия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6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Северная Осетия-Алания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Ставропольский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1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Чеченская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514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533493"/>
              </p:ext>
            </p:extLst>
          </p:nvPr>
        </p:nvGraphicFramePr>
        <p:xfrm>
          <a:off x="0" y="518616"/>
          <a:ext cx="12191999" cy="633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3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5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2932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413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закупки ЛП,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4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Кабардино-Балкарская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29 506 362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83 672 736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113 179 098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56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Карачаево-Черкесская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19 670 908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19 670 908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1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Дагестан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115 074 801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115 074 801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2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Ингушетия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23 973 917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23 973 917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5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Северная Осетия-Алания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5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Ставропольский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201 626 809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82 333 973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283 960 782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Чеченская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60C2A6-8946-4652-9B8C-E512190D8C16}"/>
              </a:ext>
            </a:extLst>
          </p:cNvPr>
          <p:cNvSpPr/>
          <p:nvPr/>
        </p:nvSpPr>
        <p:spPr>
          <a:xfrm>
            <a:off x="0" y="0"/>
            <a:ext cx="12191999" cy="5186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Северо-Кавказский федеральный округ</a:t>
            </a:r>
          </a:p>
        </p:txBody>
      </p:sp>
    </p:spTree>
    <p:extLst>
      <p:ext uri="{BB962C8B-B14F-4D97-AF65-F5344CB8AC3E}">
        <p14:creationId xmlns:p14="http://schemas.microsoft.com/office/powerpoint/2010/main" val="2907998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BC82DB5-9B2E-4736-A709-C4DA7A3FB831}"/>
              </a:ext>
            </a:extLst>
          </p:cNvPr>
          <p:cNvSpPr/>
          <p:nvPr/>
        </p:nvSpPr>
        <p:spPr>
          <a:xfrm>
            <a:off x="0" y="0"/>
            <a:ext cx="12192000" cy="65509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Дальневосточный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15406"/>
              </p:ext>
            </p:extLst>
          </p:nvPr>
        </p:nvGraphicFramePr>
        <p:xfrm>
          <a:off x="1" y="655090"/>
          <a:ext cx="12192000" cy="62029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26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2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2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468">
                <a:tc rowSpan="2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  <a:p>
                      <a:pPr algn="ctr"/>
                      <a:r>
                        <a:rPr lang="ru-RU" sz="1700" dirty="0"/>
                        <a:t>Регион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Нусинерсен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 err="1"/>
                        <a:t>Рисдиплам</a:t>
                      </a:r>
                      <a:endParaRPr lang="ru-RU" sz="1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01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 пациентов, чел.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Численность</a:t>
                      </a:r>
                      <a:r>
                        <a:rPr lang="ru-RU" sz="1700" baseline="0" dirty="0"/>
                        <a:t> </a:t>
                      </a:r>
                      <a:r>
                        <a:rPr lang="ru-RU" sz="1700" dirty="0"/>
                        <a:t>пациентов, чел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Закупили,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Амурская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Забайкальский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Еврейская</a:t>
                      </a:r>
                      <a:r>
                        <a:rPr lang="ru-RU" sz="1600" baseline="0" dirty="0"/>
                        <a:t> АО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Камчатский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Магаданская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Приморский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Бурятия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68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Саха</a:t>
                      </a:r>
                      <a:r>
                        <a:rPr lang="ru-RU" sz="1600" baseline="0" dirty="0"/>
                        <a:t> (Якутия)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Сахалинская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Хабаровский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37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Чукотская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7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5C4080-F323-4DAD-81E9-8D817120FA5A}"/>
              </a:ext>
            </a:extLst>
          </p:cNvPr>
          <p:cNvSpPr/>
          <p:nvPr/>
        </p:nvSpPr>
        <p:spPr>
          <a:xfrm>
            <a:off x="0" y="0"/>
            <a:ext cx="12192000" cy="53037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Дальневосточный федеральный округ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00580"/>
              </p:ext>
            </p:extLst>
          </p:nvPr>
        </p:nvGraphicFramePr>
        <p:xfrm>
          <a:off x="0" y="530371"/>
          <a:ext cx="12191999" cy="63956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4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6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459">
                <a:tc rowSpan="2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Регион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81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Стоимость закупки ЛП,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Амурская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54 094 998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46 187 351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100 282 349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Забайкальский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48 781 816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64 177 599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7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Еврейская</a:t>
                      </a:r>
                      <a:r>
                        <a:rPr lang="ru-RU" sz="1600" baseline="0" dirty="0"/>
                        <a:t> АО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28 916 233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28 916 233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Камчатский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7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Магаданская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73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Приморский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214 643 502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41 501 678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256 145 180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Бурятия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29 506 362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26 105 894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55 612 256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Саха</a:t>
                      </a:r>
                      <a:r>
                        <a:rPr lang="ru-RU" sz="1600" baseline="0" dirty="0"/>
                        <a:t> (Якутия)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115 664 934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115 664 934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Сахалинская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86 306 101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86 306 101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Хабаровский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110 249 328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20 750 839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131 000 167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5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Чукотская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18 880 000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18 880 000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203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B6CDD-3BBB-477A-8DE1-3ACE4D57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1" y="296574"/>
            <a:ext cx="7228115" cy="605546"/>
          </a:xfrm>
        </p:spPr>
        <p:txBody>
          <a:bodyPr>
            <a:normAutofit fontScale="90000"/>
          </a:bodyPr>
          <a:lstStyle/>
          <a:p>
            <a:r>
              <a:rPr lang="ru-RU" dirty="0"/>
              <a:t>Денежная экономия субъектов  на закупках Фонда «Круг добра»</a:t>
            </a:r>
          </a:p>
        </p:txBody>
      </p:sp>
      <p:graphicFrame>
        <p:nvGraphicFramePr>
          <p:cNvPr id="4" name="Таблица 2">
            <a:extLst>
              <a:ext uri="{FF2B5EF4-FFF2-40B4-BE49-F238E27FC236}">
                <a16:creationId xmlns:a16="http://schemas.microsoft.com/office/drawing/2014/main" id="{7579C2CA-A5DE-4DBC-80F9-ECC15CD23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44834"/>
              </p:ext>
            </p:extLst>
          </p:nvPr>
        </p:nvGraphicFramePr>
        <p:xfrm>
          <a:off x="-1" y="1103898"/>
          <a:ext cx="7228115" cy="575410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03234">
                  <a:extLst>
                    <a:ext uri="{9D8B030D-6E8A-4147-A177-3AD203B41FA5}">
                      <a16:colId xmlns:a16="http://schemas.microsoft.com/office/drawing/2014/main" val="3943077377"/>
                    </a:ext>
                  </a:extLst>
                </a:gridCol>
                <a:gridCol w="2724881">
                  <a:extLst>
                    <a:ext uri="{9D8B030D-6E8A-4147-A177-3AD203B41FA5}">
                      <a16:colId xmlns:a16="http://schemas.microsoft.com/office/drawing/2014/main" val="3139164406"/>
                    </a:ext>
                  </a:extLst>
                </a:gridCol>
              </a:tblGrid>
              <a:tr h="86301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закупленных препаратов , руб.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171440"/>
                  </a:ext>
                </a:extLst>
              </a:tr>
              <a:tr h="5082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Центральный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4 468 565 987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1464464"/>
                  </a:ext>
                </a:extLst>
              </a:tr>
              <a:tr h="5284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Север-Западный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1 575 186 647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811212"/>
                  </a:ext>
                </a:extLst>
              </a:tr>
              <a:tr h="4804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Приволжский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3 375 137 008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103596"/>
                  </a:ext>
                </a:extLst>
              </a:tr>
              <a:tr h="49641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Сибирский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1 444 670 353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389605"/>
                  </a:ext>
                </a:extLst>
              </a:tr>
              <a:tr h="4804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Уральский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1 170 907 217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6918320"/>
                  </a:ext>
                </a:extLst>
              </a:tr>
              <a:tr h="4291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Южный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2 270 036 110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812641"/>
                  </a:ext>
                </a:extLst>
              </a:tr>
              <a:tr h="7510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Северо-Кавказский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669 773 467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737958"/>
                  </a:ext>
                </a:extLst>
              </a:tr>
              <a:tr h="6677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Дальневосточный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926 776 458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75724"/>
                  </a:ext>
                </a:extLst>
              </a:tr>
              <a:tr h="5492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15 901 053 247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026749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3610E55-3B09-48E5-BC23-CDE7B0A26697}"/>
              </a:ext>
            </a:extLst>
          </p:cNvPr>
          <p:cNvSpPr txBox="1">
            <a:spLocks/>
          </p:cNvSpPr>
          <p:nvPr/>
        </p:nvSpPr>
        <p:spPr>
          <a:xfrm>
            <a:off x="7721601" y="1103898"/>
            <a:ext cx="426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Экономия бюджетных денежных средств по результатам переговоров ФКУ «</a:t>
            </a:r>
            <a:r>
              <a:rPr lang="ru-RU" sz="2800" dirty="0" err="1"/>
              <a:t>ФЦПиЛО</a:t>
            </a:r>
            <a:r>
              <a:rPr lang="ru-RU" sz="2800" dirty="0"/>
              <a:t>» с производителями и дистрибьютерами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0B75BAA-B15E-486F-8E5B-D9666A65866D}"/>
              </a:ext>
            </a:extLst>
          </p:cNvPr>
          <p:cNvCxnSpPr>
            <a:cxnSpLocks/>
          </p:cNvCxnSpPr>
          <p:nvPr/>
        </p:nvCxnSpPr>
        <p:spPr>
          <a:xfrm>
            <a:off x="7366616" y="126609"/>
            <a:ext cx="0" cy="673139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2C845CE-3F1A-4383-8035-FD51D834E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119" y="2852372"/>
            <a:ext cx="5187509" cy="315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563472"/>
              </p:ext>
            </p:extLst>
          </p:nvPr>
        </p:nvGraphicFramePr>
        <p:xfrm>
          <a:off x="1" y="0"/>
          <a:ext cx="7939314" cy="68579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240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875074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5110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г. Москва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1 617 554 083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Московская</a:t>
                      </a:r>
                      <a:r>
                        <a:rPr lang="ru-RU" sz="1400" baseline="0" dirty="0"/>
                        <a:t> область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696 744 529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Белгородская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185 924 697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Брянская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172 830 681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Владимирская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183 947 342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Воронежская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139 148 373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Ивановская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60 830 691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Калужская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144 816 506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Костромская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115 972 842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8918336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Курская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139 068 471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892806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Липецкая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98 500 345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485771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Орловская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108 862 042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3399566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Рязанская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131 657 164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539045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Смоленская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60 439 004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508426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Тамбовская</a:t>
                      </a:r>
                      <a:r>
                        <a:rPr lang="ru-RU" sz="1400" baseline="0" dirty="0"/>
                        <a:t> область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115 511 920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0024328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Тверская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215 287 549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639868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Тульская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113 462 515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160933"/>
                  </a:ext>
                </a:extLst>
              </a:tr>
              <a:tr h="35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Ярославская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168 007 233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055095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C24055-A0FC-4181-AAF4-E4AA3B2ED223}"/>
              </a:ext>
            </a:extLst>
          </p:cNvPr>
          <p:cNvSpPr txBox="1"/>
          <p:nvPr/>
        </p:nvSpPr>
        <p:spPr>
          <a:xfrm>
            <a:off x="7939314" y="1142777"/>
            <a:ext cx="425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Центральному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9B13AA-A9B9-4CE4-AE12-D4B33C16A31E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4 468 565 987 рублей</a:t>
            </a:r>
          </a:p>
        </p:txBody>
      </p:sp>
      <p:pic>
        <p:nvPicPr>
          <p:cNvPr id="3" name="Рисунок 2" descr="База данных">
            <a:extLst>
              <a:ext uri="{FF2B5EF4-FFF2-40B4-BE49-F238E27FC236}">
                <a16:creationId xmlns:a16="http://schemas.microsoft.com/office/drawing/2014/main" id="{42693B9A-DF75-4663-B265-0F33331AE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40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11303"/>
              </p:ext>
            </p:extLst>
          </p:nvPr>
        </p:nvGraphicFramePr>
        <p:xfrm>
          <a:off x="1" y="0"/>
          <a:ext cx="7939313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239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875074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7984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</a:t>
                      </a:r>
                      <a:r>
                        <a:rPr lang="ru-RU" sz="1600" dirty="0" err="1"/>
                        <a:t>руб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Архангельская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94 331 934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Вологодская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139 313 449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Калининградская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123 656 267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Ленинградская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108 981 286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Мурманская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97 433 473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Ненецкий АО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Новгородская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116 375 570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Псковская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58 422 593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Карелия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66 814 359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891833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Республика Коми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104 744 007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89280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г. Санкт-Петербург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665 113 709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4857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51B1E0-B714-4CB6-9D29-D6B1BA163B07}"/>
              </a:ext>
            </a:extLst>
          </p:cNvPr>
          <p:cNvSpPr txBox="1"/>
          <p:nvPr/>
        </p:nvSpPr>
        <p:spPr>
          <a:xfrm>
            <a:off x="7939314" y="1142777"/>
            <a:ext cx="4252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Северо-Западному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7A36E3-1EB4-4A3A-8F53-BEAA4B0754EF}"/>
              </a:ext>
            </a:extLst>
          </p:cNvPr>
          <p:cNvSpPr txBox="1"/>
          <p:nvPr/>
        </p:nvSpPr>
        <p:spPr>
          <a:xfrm>
            <a:off x="8055428" y="2767279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1 575 186 647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C3B84972-91D3-4F3E-8CBE-9EE57569D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201E44A0-DC20-49A6-85E4-12FECA8BC6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" y="1151787"/>
            <a:ext cx="1579669" cy="1121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21001E-C022-497E-87E3-B06A43FA0032}"/>
              </a:ext>
            </a:extLst>
          </p:cNvPr>
          <p:cNvSpPr txBox="1"/>
          <p:nvPr/>
        </p:nvSpPr>
        <p:spPr>
          <a:xfrm>
            <a:off x="2445880" y="1481737"/>
            <a:ext cx="220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человек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CFE4-CDDE-4B69-A291-24640E917B72}"/>
              </a:ext>
            </a:extLst>
          </p:cNvPr>
          <p:cNvSpPr txBox="1"/>
          <p:nvPr/>
        </p:nvSpPr>
        <p:spPr>
          <a:xfrm>
            <a:off x="472610" y="42887"/>
            <a:ext cx="318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Болезнь Помпе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E28803-F8A7-4CF6-944F-8E69B2ACBCE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1" y="4255706"/>
            <a:ext cx="1720274" cy="145461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9B72A2C-FEE0-4606-9992-8BF48FB15A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702772"/>
              </p:ext>
            </p:extLst>
          </p:nvPr>
        </p:nvGraphicFramePr>
        <p:xfrm>
          <a:off x="1717824" y="3412056"/>
          <a:ext cx="2933147" cy="234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7C41987-FB83-48E8-B47C-13FDA1AD6BBA}"/>
              </a:ext>
            </a:extLst>
          </p:cNvPr>
          <p:cNvSpPr txBox="1"/>
          <p:nvPr/>
        </p:nvSpPr>
        <p:spPr>
          <a:xfrm>
            <a:off x="2770413" y="4454553"/>
            <a:ext cx="12355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1670</a:t>
            </a:r>
          </a:p>
          <a:p>
            <a:pPr algn="ctr"/>
            <a:r>
              <a:rPr lang="ru-RU" dirty="0"/>
              <a:t>флаконов</a:t>
            </a:r>
          </a:p>
        </p:txBody>
      </p:sp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id="{75D8CA87-EEC3-4B6C-AE6C-FF9E1CE2C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15767"/>
              </p:ext>
            </p:extLst>
          </p:nvPr>
        </p:nvGraphicFramePr>
        <p:xfrm>
          <a:off x="5064368" y="0"/>
          <a:ext cx="7127628" cy="68803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47904">
                  <a:extLst>
                    <a:ext uri="{9D8B030D-6E8A-4147-A177-3AD203B41FA5}">
                      <a16:colId xmlns:a16="http://schemas.microsoft.com/office/drawing/2014/main" val="1602683298"/>
                    </a:ext>
                  </a:extLst>
                </a:gridCol>
                <a:gridCol w="1847904">
                  <a:extLst>
                    <a:ext uri="{9D8B030D-6E8A-4147-A177-3AD203B41FA5}">
                      <a16:colId xmlns:a16="http://schemas.microsoft.com/office/drawing/2014/main" val="3528163012"/>
                    </a:ext>
                  </a:extLst>
                </a:gridCol>
                <a:gridCol w="1715910">
                  <a:extLst>
                    <a:ext uri="{9D8B030D-6E8A-4147-A177-3AD203B41FA5}">
                      <a16:colId xmlns:a16="http://schemas.microsoft.com/office/drawing/2014/main" val="2846230513"/>
                    </a:ext>
                  </a:extLst>
                </a:gridCol>
                <a:gridCol w="1715910">
                  <a:extLst>
                    <a:ext uri="{9D8B030D-6E8A-4147-A177-3AD203B41FA5}">
                      <a16:colId xmlns:a16="http://schemas.microsoft.com/office/drawing/2014/main" val="1372785439"/>
                    </a:ext>
                  </a:extLst>
                </a:gridCol>
              </a:tblGrid>
              <a:tr h="8277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Количество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Количество флаконов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Стоимость,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28480"/>
                  </a:ext>
                </a:extLst>
              </a:tr>
              <a:tr h="5653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Волгоградская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2 411</a:t>
                      </a:r>
                      <a:r>
                        <a:rPr lang="ru-RU" sz="1800" baseline="0" dirty="0">
                          <a:effectLst/>
                        </a:rPr>
                        <a:t> 976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2171750"/>
                  </a:ext>
                </a:extLst>
              </a:tr>
              <a:tr h="514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Свердловская</a:t>
                      </a:r>
                      <a:r>
                        <a:rPr lang="ru-RU" sz="1400" baseline="0" dirty="0">
                          <a:effectLst/>
                        </a:rPr>
                        <a:t> область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14</a:t>
                      </a:r>
                      <a:r>
                        <a:rPr lang="ru-RU" sz="1800" baseline="0" dirty="0">
                          <a:effectLst/>
                        </a:rPr>
                        <a:t> 471 856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1608836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Владимирская</a:t>
                      </a:r>
                      <a:r>
                        <a:rPr lang="ru-RU" sz="1400" baseline="0" dirty="0">
                          <a:effectLst/>
                        </a:rPr>
                        <a:t> область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ru-RU" sz="1800" baseline="0" dirty="0">
                          <a:effectLst/>
                        </a:rPr>
                        <a:t> 411 976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284662"/>
                  </a:ext>
                </a:extLst>
              </a:tr>
              <a:tr h="514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Краснодарский</a:t>
                      </a:r>
                      <a:r>
                        <a:rPr lang="ru-RU" sz="1400" baseline="0" dirty="0">
                          <a:effectLst/>
                        </a:rPr>
                        <a:t> край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9 999 650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16069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Смоленская</a:t>
                      </a:r>
                      <a:r>
                        <a:rPr lang="ru-RU" sz="1400" baseline="0" dirty="0">
                          <a:effectLst/>
                        </a:rPr>
                        <a:t> область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ru-RU" sz="1800" baseline="0" dirty="0">
                          <a:effectLst/>
                        </a:rPr>
                        <a:t> 311 477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869837"/>
                  </a:ext>
                </a:extLst>
              </a:tr>
              <a:tr h="514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Самарская</a:t>
                      </a:r>
                      <a:r>
                        <a:rPr lang="ru-RU" sz="1400" baseline="0" dirty="0">
                          <a:effectLst/>
                        </a:rPr>
                        <a:t> область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effectLst/>
                        </a:rPr>
                        <a:t>4 </a:t>
                      </a:r>
                      <a:r>
                        <a:rPr lang="ru-RU" sz="1800" baseline="0" dirty="0">
                          <a:effectLst/>
                        </a:rPr>
                        <a:t>572 704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901524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Республика</a:t>
                      </a:r>
                      <a:r>
                        <a:rPr lang="ru-RU" sz="1400" baseline="0" dirty="0">
                          <a:effectLst/>
                        </a:rPr>
                        <a:t> Удмуртия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502</a:t>
                      </a:r>
                      <a:r>
                        <a:rPr lang="ru-RU" sz="1800" baseline="0" dirty="0">
                          <a:effectLst/>
                        </a:rPr>
                        <a:t> 495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106180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Орловская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22</a:t>
                      </a:r>
                      <a:r>
                        <a:rPr lang="ru-RU" sz="1800" baseline="0" dirty="0">
                          <a:effectLst/>
                        </a:rPr>
                        <a:t> 511 776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57695"/>
                  </a:ext>
                </a:extLst>
              </a:tr>
              <a:tr h="5145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Оренбургская</a:t>
                      </a:r>
                      <a:r>
                        <a:rPr lang="ru-RU" sz="1400" baseline="0" dirty="0">
                          <a:effectLst/>
                        </a:rPr>
                        <a:t> область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14 471</a:t>
                      </a:r>
                      <a:r>
                        <a:rPr lang="ru-RU" sz="1800" baseline="0" dirty="0">
                          <a:effectLst/>
                        </a:rPr>
                        <a:t> 856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39427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Республика</a:t>
                      </a:r>
                      <a:r>
                        <a:rPr lang="ru-RU" sz="1400" baseline="0" dirty="0">
                          <a:effectLst/>
                        </a:rPr>
                        <a:t> Хакасия</a:t>
                      </a:r>
                      <a:endParaRPr lang="ru-RU" sz="1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ru-RU" sz="1800" baseline="0" dirty="0">
                          <a:effectLst/>
                        </a:rPr>
                        <a:t> 356 736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786821"/>
                  </a:ext>
                </a:extLst>
              </a:tr>
              <a:tr h="5031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г. Санкт-Петербург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8</a:t>
                      </a:r>
                      <a:r>
                        <a:rPr lang="ru-RU" sz="1800" baseline="0" dirty="0">
                          <a:effectLst/>
                        </a:rPr>
                        <a:t> 894 161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424822"/>
                  </a:ext>
                </a:extLst>
              </a:tr>
              <a:tr h="3882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1670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8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ru-RU" sz="1800" dirty="0">
                          <a:effectLst/>
                        </a:rPr>
                        <a:t> 9</a:t>
                      </a:r>
                      <a:r>
                        <a:rPr lang="en-US" sz="1800" dirty="0">
                          <a:effectLst/>
                        </a:rPr>
                        <a:t>16</a:t>
                      </a:r>
                      <a:r>
                        <a:rPr lang="en-US" sz="1800" baseline="0" dirty="0">
                          <a:effectLst/>
                        </a:rPr>
                        <a:t> 665</a:t>
                      </a:r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02092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D764B8-BB7B-4954-9DDD-E59187DC2569}"/>
              </a:ext>
            </a:extLst>
          </p:cNvPr>
          <p:cNvSpPr txBox="1"/>
          <p:nvPr/>
        </p:nvSpPr>
        <p:spPr>
          <a:xfrm>
            <a:off x="190972" y="2736549"/>
            <a:ext cx="46905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Алглюкозидаза</a:t>
            </a:r>
            <a:r>
              <a:rPr lang="ru-RU" sz="2400" dirty="0"/>
              <a:t> альфа</a:t>
            </a:r>
            <a:r>
              <a:rPr lang="ru-RU" dirty="0"/>
              <a:t>, </a:t>
            </a:r>
            <a:r>
              <a:rPr lang="ru-RU" dirty="0" err="1"/>
              <a:t>лиофилизат</a:t>
            </a:r>
            <a:r>
              <a:rPr lang="ru-RU" dirty="0"/>
              <a:t> для приготовления концентрата для приготовления раствора для инфузий, 50 мг</a:t>
            </a:r>
          </a:p>
        </p:txBody>
      </p:sp>
    </p:spTree>
    <p:extLst>
      <p:ext uri="{BB962C8B-B14F-4D97-AF65-F5344CB8AC3E}">
        <p14:creationId xmlns:p14="http://schemas.microsoft.com/office/powerpoint/2010/main" val="672085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10443"/>
              </p:ext>
            </p:extLst>
          </p:nvPr>
        </p:nvGraphicFramePr>
        <p:xfrm>
          <a:off x="1" y="0"/>
          <a:ext cx="7503885" cy="68579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41338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662547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64336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Башкортостан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378 441 179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Марий Эл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89 027 793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Татарстан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592 750 419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Республика Мордовия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57 537 401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Удмуртская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179 469 118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Чувашская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286 023 149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Пермский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343 477 544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Кировская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335 512 494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Нижегородская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291 176 173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8918336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Самарская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220 110 128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9892806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Саратовская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131 884 327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9485771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Оренбургская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219 675 358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399566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Ульяновская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157 546 185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539045"/>
                  </a:ext>
                </a:extLst>
              </a:tr>
              <a:tr h="4439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Пензенская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92 505 740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35084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4A4494-5EA5-4366-BE16-4D08EDADDBFC}"/>
              </a:ext>
            </a:extLst>
          </p:cNvPr>
          <p:cNvSpPr txBox="1"/>
          <p:nvPr/>
        </p:nvSpPr>
        <p:spPr>
          <a:xfrm>
            <a:off x="7939314" y="1142777"/>
            <a:ext cx="425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Приволжскому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6FB1E-0016-4017-9C25-748EDDB26389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3 375 137 008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345A57C0-00AB-4CD5-AE60-C06856969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42383"/>
              </p:ext>
            </p:extLst>
          </p:nvPr>
        </p:nvGraphicFramePr>
        <p:xfrm>
          <a:off x="0" y="0"/>
          <a:ext cx="7547429" cy="685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63629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683800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8681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Алтайский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437 324 053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Иркутская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202 088 479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Кемеровская область-Кузбасс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97 863 654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Красноярский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183 480 641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Новосибирская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213 870 300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Омская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86 006 968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</a:t>
                      </a:r>
                      <a:r>
                        <a:rPr lang="ru-RU" sz="1600" baseline="0" dirty="0"/>
                        <a:t> Алтай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Тыва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30 340 406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Хакасия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97 006 971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8918336"/>
                  </a:ext>
                </a:extLst>
              </a:tr>
              <a:tr h="5989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Томская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96 688 881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8928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8171D8-AFA1-496C-B232-9D982010E20C}"/>
              </a:ext>
            </a:extLst>
          </p:cNvPr>
          <p:cNvSpPr txBox="1"/>
          <p:nvPr/>
        </p:nvSpPr>
        <p:spPr>
          <a:xfrm>
            <a:off x="7939314" y="1142777"/>
            <a:ext cx="425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Сибирскому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0D1AFC-771D-450C-83D5-42757B42E4CE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1 444 670 353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F2775FB2-B25A-49E8-979B-D438171AC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18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18541"/>
              </p:ext>
            </p:extLst>
          </p:nvPr>
        </p:nvGraphicFramePr>
        <p:xfrm>
          <a:off x="1" y="0"/>
          <a:ext cx="7097486" cy="6857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33297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464189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13342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Курганская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42 853 917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Тюменская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222 702 942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Свердловская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372 968 787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Челябинская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373 472 958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Ханты-Мансийский автономный округ-Югра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121 617 746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9206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Ямало-Ненецкий автономный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37 290 867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56109B-97CF-4FCA-B3CF-74F76E479570}"/>
              </a:ext>
            </a:extLst>
          </p:cNvPr>
          <p:cNvSpPr txBox="1"/>
          <p:nvPr/>
        </p:nvSpPr>
        <p:spPr>
          <a:xfrm>
            <a:off x="7939314" y="1142777"/>
            <a:ext cx="425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Уральскому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1DDF3-C4AB-4D5C-87CA-BA992CDDBCD6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1 170 907 217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C11160B8-C348-4E20-AB7E-78422F5FC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57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65258"/>
              </p:ext>
            </p:extLst>
          </p:nvPr>
        </p:nvGraphicFramePr>
        <p:xfrm>
          <a:off x="0" y="0"/>
          <a:ext cx="7518399" cy="68579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48768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669631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10518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Адыгея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29 506 362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Калмыкия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Крым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301 835 827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Краснодарский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908 587 773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Волгоградская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269 451 692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Астраханская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137 934 077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Ростовская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553 461 434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7257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г. Севастополь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69 258 945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26C742-75F6-4CA0-A87F-1182E541FC36}"/>
              </a:ext>
            </a:extLst>
          </p:cNvPr>
          <p:cNvSpPr txBox="1"/>
          <p:nvPr/>
        </p:nvSpPr>
        <p:spPr>
          <a:xfrm>
            <a:off x="7939314" y="1142777"/>
            <a:ext cx="4252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Южному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11874-6537-4AA6-B1D1-B2D5F1B0F099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2 270 036 110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ED63E528-5978-40CE-99E9-A72581B71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85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37661"/>
              </p:ext>
            </p:extLst>
          </p:nvPr>
        </p:nvGraphicFramePr>
        <p:xfrm>
          <a:off x="1" y="0"/>
          <a:ext cx="7761750" cy="68579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73342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788408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11763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Кабардино-Балкарская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113 179 099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Карачаево-Черкесская Республика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19 670 908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Дагестан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162 861 805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Ингушетия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70 266 589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Северная Осетия-Алания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Ставропольский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288 399 283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811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Чеченская</a:t>
                      </a:r>
                      <a:r>
                        <a:rPr lang="ru-RU" sz="1600" baseline="0" dirty="0"/>
                        <a:t> Республика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15 395 783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EFD97D-79BA-4E37-8268-B1F341FCAEF2}"/>
              </a:ext>
            </a:extLst>
          </p:cNvPr>
          <p:cNvSpPr txBox="1"/>
          <p:nvPr/>
        </p:nvSpPr>
        <p:spPr>
          <a:xfrm>
            <a:off x="7939314" y="1142777"/>
            <a:ext cx="4252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Северо-Кавказскому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FB3650-BD85-4C52-AEA5-C6FDBC4EBECC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669 773 467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1DAABC83-D554-4DC9-8B8D-1933FF6C8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00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3BC2F2-782E-41B5-81E4-85060C4AEFD7}"/>
              </a:ext>
            </a:extLst>
          </p:cNvPr>
          <p:cNvSpPr txBox="1"/>
          <p:nvPr/>
        </p:nvSpPr>
        <p:spPr>
          <a:xfrm>
            <a:off x="10566400" y="1465943"/>
            <a:ext cx="1448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37FFB1D-1B37-438F-A01F-24EC0E9F5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87488"/>
              </p:ext>
            </p:extLst>
          </p:nvPr>
        </p:nvGraphicFramePr>
        <p:xfrm>
          <a:off x="0" y="0"/>
          <a:ext cx="7315199" cy="68579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4748">
                  <a:extLst>
                    <a:ext uri="{9D8B030D-6E8A-4147-A177-3AD203B41FA5}">
                      <a16:colId xmlns:a16="http://schemas.microsoft.com/office/drawing/2014/main" val="3380237392"/>
                    </a:ext>
                  </a:extLst>
                </a:gridCol>
                <a:gridCol w="3570451">
                  <a:extLst>
                    <a:ext uri="{9D8B030D-6E8A-4147-A177-3AD203B41FA5}">
                      <a16:colId xmlns:a16="http://schemas.microsoft.com/office/drawing/2014/main" val="351813192"/>
                    </a:ext>
                  </a:extLst>
                </a:gridCol>
              </a:tblGrid>
              <a:tr h="7984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Экономия регионального бюджета, руб.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1272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Амурская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100 282 349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2682221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Забайкальский</a:t>
                      </a:r>
                      <a:r>
                        <a:rPr lang="ru-RU" sz="1600" baseline="0" dirty="0"/>
                        <a:t> край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93 110 520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8344328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Еврейская</a:t>
                      </a:r>
                      <a:r>
                        <a:rPr lang="ru-RU" sz="1600" baseline="0" dirty="0"/>
                        <a:t> АО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28 916 234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6913913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Камчатский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5309968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Магаданская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29372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Приморский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293 675 021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9928727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Бурятия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58 941 131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4763794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Республика Саха</a:t>
                      </a:r>
                      <a:r>
                        <a:rPr lang="ru-RU" sz="1600" baseline="0" dirty="0"/>
                        <a:t> (Якутия)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115 664 934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325070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Сахалинская область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86 306 101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891833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Хабаровский край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131 000 168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892806"/>
                  </a:ext>
                </a:extLst>
              </a:tr>
              <a:tr h="5508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Чукотская</a:t>
                      </a:r>
                      <a:r>
                        <a:rPr lang="ru-RU" sz="1600" baseline="0" dirty="0"/>
                        <a:t> область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18 880 000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94857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EB5EF64-BF3F-475A-956C-F236A4582FD7}"/>
              </a:ext>
            </a:extLst>
          </p:cNvPr>
          <p:cNvSpPr txBox="1"/>
          <p:nvPr/>
        </p:nvSpPr>
        <p:spPr>
          <a:xfrm>
            <a:off x="7939314" y="1142777"/>
            <a:ext cx="4252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Общий итог по Дальневосточному федеральному округу: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862D03-5112-4310-A928-5457523A88EB}"/>
              </a:ext>
            </a:extLst>
          </p:cNvPr>
          <p:cNvSpPr txBox="1"/>
          <p:nvPr/>
        </p:nvSpPr>
        <p:spPr>
          <a:xfrm>
            <a:off x="8055428" y="2615391"/>
            <a:ext cx="4136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926 776 458 рублей</a:t>
            </a:r>
          </a:p>
        </p:txBody>
      </p:sp>
      <p:pic>
        <p:nvPicPr>
          <p:cNvPr id="8" name="Рисунок 7" descr="База данных">
            <a:extLst>
              <a:ext uri="{FF2B5EF4-FFF2-40B4-BE49-F238E27FC236}">
                <a16:creationId xmlns:a16="http://schemas.microsoft.com/office/drawing/2014/main" id="{7E7CA649-60D1-41AC-B098-5E1DECBF6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5063" y="29717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49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E294D523-F7C9-449C-9AA6-E44B8F89D97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17" y="813402"/>
            <a:ext cx="727707" cy="5166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9297BA-10FB-41D7-A05C-02EA6EB4C044}"/>
              </a:ext>
            </a:extLst>
          </p:cNvPr>
          <p:cNvSpPr txBox="1"/>
          <p:nvPr/>
        </p:nvSpPr>
        <p:spPr>
          <a:xfrm>
            <a:off x="154746" y="-19553"/>
            <a:ext cx="3348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Семейная средиземноморская лихорадка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AB0504-4DDF-4DBE-B567-2667262A4798}"/>
              </a:ext>
            </a:extLst>
          </p:cNvPr>
          <p:cNvSpPr txBox="1"/>
          <p:nvPr/>
        </p:nvSpPr>
        <p:spPr>
          <a:xfrm>
            <a:off x="42204" y="1564606"/>
            <a:ext cx="48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Периодический синдром, ассоциированный с рецептором фактора некроза опухоли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C8798B-A311-4487-8E8B-7F3174FEBEE4}"/>
              </a:ext>
            </a:extLst>
          </p:cNvPr>
          <p:cNvSpPr txBox="1"/>
          <p:nvPr/>
        </p:nvSpPr>
        <p:spPr>
          <a:xfrm>
            <a:off x="93209" y="3148765"/>
            <a:ext cx="48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Криопирин</a:t>
            </a:r>
            <a:r>
              <a:rPr lang="ru-RU" b="1" dirty="0"/>
              <a:t>-ассоциированный периодический синдром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248FFF-BB68-4618-94A5-C77CC55E345D}"/>
              </a:ext>
            </a:extLst>
          </p:cNvPr>
          <p:cNvSpPr txBox="1"/>
          <p:nvPr/>
        </p:nvSpPr>
        <p:spPr>
          <a:xfrm>
            <a:off x="1241943" y="861310"/>
            <a:ext cx="243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человек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437E4E-B987-4319-AFF3-B686D794ECA5}"/>
              </a:ext>
            </a:extLst>
          </p:cNvPr>
          <p:cNvSpPr txBox="1"/>
          <p:nvPr/>
        </p:nvSpPr>
        <p:spPr>
          <a:xfrm>
            <a:off x="1185672" y="2409884"/>
            <a:ext cx="243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человек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C5E167-878F-43EB-978A-1410B6D1C29C}"/>
              </a:ext>
            </a:extLst>
          </p:cNvPr>
          <p:cNvSpPr txBox="1"/>
          <p:nvPr/>
        </p:nvSpPr>
        <p:spPr>
          <a:xfrm>
            <a:off x="1166254" y="3891429"/>
            <a:ext cx="2432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человек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21751B5-1CBC-45AC-9264-5807DBAA1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6" y="5342692"/>
            <a:ext cx="1810483" cy="1307996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9919B935-F405-47AB-BB08-6347CF1B9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8656576"/>
              </p:ext>
            </p:extLst>
          </p:nvPr>
        </p:nvGraphicFramePr>
        <p:xfrm>
          <a:off x="1217109" y="4732924"/>
          <a:ext cx="3529203" cy="210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AC260BB-450D-4A56-8421-BACD5A7FF619}"/>
              </a:ext>
            </a:extLst>
          </p:cNvPr>
          <p:cNvSpPr txBox="1"/>
          <p:nvPr/>
        </p:nvSpPr>
        <p:spPr>
          <a:xfrm>
            <a:off x="2595895" y="5666082"/>
            <a:ext cx="1146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142 флакона</a:t>
            </a:r>
          </a:p>
        </p:txBody>
      </p:sp>
      <p:graphicFrame>
        <p:nvGraphicFramePr>
          <p:cNvPr id="14" name="Таблица 4">
            <a:extLst>
              <a:ext uri="{FF2B5EF4-FFF2-40B4-BE49-F238E27FC236}">
                <a16:creationId xmlns:a16="http://schemas.microsoft.com/office/drawing/2014/main" id="{681F31B7-3CE3-432C-A9C1-E8CDDD2A9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31423"/>
              </p:ext>
            </p:extLst>
          </p:nvPr>
        </p:nvGraphicFramePr>
        <p:xfrm>
          <a:off x="5039767" y="0"/>
          <a:ext cx="7152232" cy="68587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4283">
                  <a:extLst>
                    <a:ext uri="{9D8B030D-6E8A-4147-A177-3AD203B41FA5}">
                      <a16:colId xmlns:a16="http://schemas.microsoft.com/office/drawing/2014/main" val="1602683298"/>
                    </a:ext>
                  </a:extLst>
                </a:gridCol>
                <a:gridCol w="1854283">
                  <a:extLst>
                    <a:ext uri="{9D8B030D-6E8A-4147-A177-3AD203B41FA5}">
                      <a16:colId xmlns:a16="http://schemas.microsoft.com/office/drawing/2014/main" val="3528163012"/>
                    </a:ext>
                  </a:extLst>
                </a:gridCol>
                <a:gridCol w="1721833">
                  <a:extLst>
                    <a:ext uri="{9D8B030D-6E8A-4147-A177-3AD203B41FA5}">
                      <a16:colId xmlns:a16="http://schemas.microsoft.com/office/drawing/2014/main" val="2846230513"/>
                    </a:ext>
                  </a:extLst>
                </a:gridCol>
                <a:gridCol w="1721833">
                  <a:extLst>
                    <a:ext uri="{9D8B030D-6E8A-4147-A177-3AD203B41FA5}">
                      <a16:colId xmlns:a16="http://schemas.microsoft.com/office/drawing/2014/main" val="3978037627"/>
                    </a:ext>
                  </a:extLst>
                </a:gridCol>
              </a:tblGrid>
              <a:tr h="8554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Количество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Количество флаконов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Стоимость,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28480"/>
                  </a:ext>
                </a:extLst>
              </a:tr>
              <a:tr h="73723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Красноярский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11 096 250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2171750"/>
                  </a:ext>
                </a:extLst>
              </a:tr>
              <a:tr h="5971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Приморский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8 877 000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284662"/>
                  </a:ext>
                </a:extLst>
              </a:tr>
              <a:tr h="6010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Республика Бурятия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3 328 875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16069"/>
                  </a:ext>
                </a:extLst>
              </a:tr>
              <a:tr h="611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Республика Татарстан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2 219 250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869837"/>
                  </a:ext>
                </a:extLst>
              </a:tr>
              <a:tr h="6111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Ростовская</a:t>
                      </a:r>
                      <a:r>
                        <a:rPr lang="ru-RU" sz="1600" baseline="0" dirty="0">
                          <a:effectLst/>
                          <a:latin typeface="+mj-lt"/>
                        </a:rPr>
                        <a:t> область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33 288 750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901524"/>
                  </a:ext>
                </a:extLst>
              </a:tr>
              <a:tr h="60102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Ставропольский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4 438 500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106180"/>
                  </a:ext>
                </a:extLst>
              </a:tr>
              <a:tr h="611144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6 657 750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57695"/>
                  </a:ext>
                </a:extLst>
              </a:tr>
              <a:tr h="6010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Республика</a:t>
                      </a:r>
                      <a:r>
                        <a:rPr lang="ru-RU" sz="1600" baseline="0" dirty="0">
                          <a:effectLst/>
                          <a:latin typeface="+mj-lt"/>
                        </a:rPr>
                        <a:t> Удмуртия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4 438 500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39427"/>
                  </a:ext>
                </a:extLst>
              </a:tr>
              <a:tr h="6010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г. Санкт-Петербург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4 438 500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786821"/>
                  </a:ext>
                </a:extLst>
              </a:tr>
              <a:tr h="4313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78 783 375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424822"/>
                  </a:ext>
                </a:extLst>
              </a:tr>
            </a:tbl>
          </a:graphicData>
        </a:graphic>
      </p:graphicFrame>
      <p:pic>
        <p:nvPicPr>
          <p:cNvPr id="15" name="Объект 4">
            <a:extLst>
              <a:ext uri="{FF2B5EF4-FFF2-40B4-BE49-F238E27FC236}">
                <a16:creationId xmlns:a16="http://schemas.microsoft.com/office/drawing/2014/main" id="{FC332E8B-8227-459E-84F7-C8828391775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6" y="2388505"/>
            <a:ext cx="727707" cy="5166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Объект 4">
            <a:extLst>
              <a:ext uri="{FF2B5EF4-FFF2-40B4-BE49-F238E27FC236}">
                <a16:creationId xmlns:a16="http://schemas.microsoft.com/office/drawing/2014/main" id="{63BC93A4-7E14-471D-A39E-687DFAC8CBF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9" y="3878025"/>
            <a:ext cx="727707" cy="5166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64FAEA-429D-46A5-8908-16844BB06D94}"/>
              </a:ext>
            </a:extLst>
          </p:cNvPr>
          <p:cNvSpPr txBox="1"/>
          <p:nvPr/>
        </p:nvSpPr>
        <p:spPr>
          <a:xfrm>
            <a:off x="0" y="4510941"/>
            <a:ext cx="5133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Канакинумаб</a:t>
            </a:r>
            <a:r>
              <a:rPr lang="ru-RU" dirty="0"/>
              <a:t>, </a:t>
            </a:r>
            <a:r>
              <a:rPr lang="ru-RU" dirty="0" err="1"/>
              <a:t>лиофилизат</a:t>
            </a:r>
            <a:r>
              <a:rPr lang="ru-RU" dirty="0"/>
              <a:t> для приготовления раствора для подкожного введения, 150 мг</a:t>
            </a:r>
          </a:p>
        </p:txBody>
      </p:sp>
    </p:spTree>
    <p:extLst>
      <p:ext uri="{BB962C8B-B14F-4D97-AF65-F5344CB8AC3E}">
        <p14:creationId xmlns:p14="http://schemas.microsoft.com/office/powerpoint/2010/main" val="370957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201E44A0-DC20-49A6-85E4-12FECA8BC6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" y="1151787"/>
            <a:ext cx="1579669" cy="1121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21001E-C022-497E-87E3-B06A43FA0032}"/>
              </a:ext>
            </a:extLst>
          </p:cNvPr>
          <p:cNvSpPr txBox="1"/>
          <p:nvPr/>
        </p:nvSpPr>
        <p:spPr>
          <a:xfrm>
            <a:off x="2058841" y="1481737"/>
            <a:ext cx="220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 человека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E28803-F8A7-4CF6-944F-8E69B2ACBCE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3" y="4640854"/>
            <a:ext cx="1720274" cy="145461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9B72A2C-FEE0-4606-9992-8BF48FB15A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130695"/>
              </p:ext>
            </p:extLst>
          </p:nvPr>
        </p:nvGraphicFramePr>
        <p:xfrm>
          <a:off x="1407541" y="3951454"/>
          <a:ext cx="2856391" cy="234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7C41987-FB83-48E8-B47C-13FDA1AD6BBA}"/>
              </a:ext>
            </a:extLst>
          </p:cNvPr>
          <p:cNvSpPr txBox="1"/>
          <p:nvPr/>
        </p:nvSpPr>
        <p:spPr>
          <a:xfrm>
            <a:off x="2531664" y="4976153"/>
            <a:ext cx="1059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8234 </a:t>
            </a:r>
            <a:r>
              <a:rPr lang="ru-RU" dirty="0"/>
              <a:t>флакона</a:t>
            </a:r>
          </a:p>
        </p:txBody>
      </p:sp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id="{75D8CA87-EEC3-4B6C-AE6C-FF9E1CE2C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736682"/>
              </p:ext>
            </p:extLst>
          </p:nvPr>
        </p:nvGraphicFramePr>
        <p:xfrm>
          <a:off x="4263932" y="0"/>
          <a:ext cx="7928067" cy="6868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0259">
                  <a:extLst>
                    <a:ext uri="{9D8B030D-6E8A-4147-A177-3AD203B41FA5}">
                      <a16:colId xmlns:a16="http://schemas.microsoft.com/office/drawing/2014/main" val="1602683298"/>
                    </a:ext>
                  </a:extLst>
                </a:gridCol>
                <a:gridCol w="2183894">
                  <a:extLst>
                    <a:ext uri="{9D8B030D-6E8A-4147-A177-3AD203B41FA5}">
                      <a16:colId xmlns:a16="http://schemas.microsoft.com/office/drawing/2014/main" val="3528163012"/>
                    </a:ext>
                  </a:extLst>
                </a:gridCol>
                <a:gridCol w="2016957">
                  <a:extLst>
                    <a:ext uri="{9D8B030D-6E8A-4147-A177-3AD203B41FA5}">
                      <a16:colId xmlns:a16="http://schemas.microsoft.com/office/drawing/2014/main" val="2846230513"/>
                    </a:ext>
                  </a:extLst>
                </a:gridCol>
                <a:gridCol w="2016957">
                  <a:extLst>
                    <a:ext uri="{9D8B030D-6E8A-4147-A177-3AD203B41FA5}">
                      <a16:colId xmlns:a16="http://schemas.microsoft.com/office/drawing/2014/main" val="1372785439"/>
                    </a:ext>
                  </a:extLst>
                </a:gridCol>
              </a:tblGrid>
              <a:tr h="2851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флаконов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Стоимость,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28480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Челябинская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47 505 988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2171750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Свердловская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23 146 336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1608836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Алтайский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34 999 500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284662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26 039 628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16069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Иркутская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57 865 840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869837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Забайкальский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28 932 920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901524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Крым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19 693 052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106180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Ростовская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22 399 680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57695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Краснодарский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101 265 220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39427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Республика Ингушетия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46 292 672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786821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Татарстан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34 719 504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424822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Ульяновская область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3 733 280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5768867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Кировская область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10 079 856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205584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Москва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42 746 056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6880352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Вологодская область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8 959 872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5344578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4 759 932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3342842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Тверская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23 146 336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1711982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Мурманская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23 426 332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2346471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Тульская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14 466 460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2955416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46 292 672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6336968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Тамбовская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23 146 336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945791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Волгоградская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69 439 008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9910428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Республика Дагестан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47 787 003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6606686"/>
                  </a:ext>
                </a:extLst>
              </a:tr>
              <a:tr h="2710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Итого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760 843 483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953524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762" y="174187"/>
            <a:ext cx="412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Мукополисахаридоз</a:t>
            </a:r>
            <a:r>
              <a:rPr lang="ru-RU" sz="2400" b="1" dirty="0"/>
              <a:t> </a:t>
            </a:r>
            <a:r>
              <a:rPr lang="en-US" sz="2400" b="1" dirty="0"/>
              <a:t>IV</a:t>
            </a:r>
            <a:r>
              <a:rPr lang="ru-RU" sz="2400" b="1" dirty="0"/>
              <a:t>А типа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1C086-9C7D-4738-AE76-2DB91C6B1C83}"/>
              </a:ext>
            </a:extLst>
          </p:cNvPr>
          <p:cNvSpPr txBox="1"/>
          <p:nvPr/>
        </p:nvSpPr>
        <p:spPr>
          <a:xfrm>
            <a:off x="66762" y="2952821"/>
            <a:ext cx="3935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dirty="0" err="1"/>
              <a:t>Элосульфаза</a:t>
            </a:r>
            <a:r>
              <a:rPr lang="ru-RU" sz="2400" dirty="0"/>
              <a:t> альфа</a:t>
            </a:r>
            <a:r>
              <a:rPr lang="ru-RU" dirty="0"/>
              <a:t>, концентрат для приготовления раствора для инфузий, 1 мг/мл, 5 мл</a:t>
            </a:r>
          </a:p>
        </p:txBody>
      </p:sp>
    </p:spTree>
    <p:extLst>
      <p:ext uri="{BB962C8B-B14F-4D97-AF65-F5344CB8AC3E}">
        <p14:creationId xmlns:p14="http://schemas.microsoft.com/office/powerpoint/2010/main" val="298371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201E44A0-DC20-49A6-85E4-12FECA8BC6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" y="1151787"/>
            <a:ext cx="1579669" cy="1121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21001E-C022-497E-87E3-B06A43FA0032}"/>
              </a:ext>
            </a:extLst>
          </p:cNvPr>
          <p:cNvSpPr txBox="1"/>
          <p:nvPr/>
        </p:nvSpPr>
        <p:spPr>
          <a:xfrm>
            <a:off x="2058841" y="1481737"/>
            <a:ext cx="220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человек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CFE4-CDDE-4B69-A291-24640E917B72}"/>
              </a:ext>
            </a:extLst>
          </p:cNvPr>
          <p:cNvSpPr txBox="1"/>
          <p:nvPr/>
        </p:nvSpPr>
        <p:spPr>
          <a:xfrm>
            <a:off x="472610" y="42887"/>
            <a:ext cx="3181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Гипофосфатазия</a:t>
            </a:r>
            <a:endParaRPr lang="ru-RU" sz="3200" b="1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E28803-F8A7-4CF6-944F-8E69B2ACBCE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9" y="4400700"/>
            <a:ext cx="1720274" cy="145461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9B72A2C-FEE0-4606-9992-8BF48FB15A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463589"/>
              </p:ext>
            </p:extLst>
          </p:nvPr>
        </p:nvGraphicFramePr>
        <p:xfrm>
          <a:off x="1407541" y="3625514"/>
          <a:ext cx="2856391" cy="234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7C41987-FB83-48E8-B47C-13FDA1AD6BBA}"/>
              </a:ext>
            </a:extLst>
          </p:cNvPr>
          <p:cNvSpPr txBox="1"/>
          <p:nvPr/>
        </p:nvSpPr>
        <p:spPr>
          <a:xfrm>
            <a:off x="2404731" y="4642492"/>
            <a:ext cx="11896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1860 </a:t>
            </a:r>
            <a:r>
              <a:rPr lang="ru-RU" dirty="0"/>
              <a:t>флаконов</a:t>
            </a:r>
          </a:p>
        </p:txBody>
      </p:sp>
      <p:graphicFrame>
        <p:nvGraphicFramePr>
          <p:cNvPr id="10" name="Таблица 4">
            <a:extLst>
              <a:ext uri="{FF2B5EF4-FFF2-40B4-BE49-F238E27FC236}">
                <a16:creationId xmlns:a16="http://schemas.microsoft.com/office/drawing/2014/main" id="{75D8CA87-EEC3-4B6C-AE6C-FF9E1CE2C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953977"/>
              </p:ext>
            </p:extLst>
          </p:nvPr>
        </p:nvGraphicFramePr>
        <p:xfrm>
          <a:off x="3940290" y="26780"/>
          <a:ext cx="8251710" cy="68907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822">
                  <a:extLst>
                    <a:ext uri="{9D8B030D-6E8A-4147-A177-3AD203B41FA5}">
                      <a16:colId xmlns:a16="http://schemas.microsoft.com/office/drawing/2014/main" val="1602683298"/>
                    </a:ext>
                  </a:extLst>
                </a:gridCol>
                <a:gridCol w="2116189">
                  <a:extLst>
                    <a:ext uri="{9D8B030D-6E8A-4147-A177-3AD203B41FA5}">
                      <a16:colId xmlns:a16="http://schemas.microsoft.com/office/drawing/2014/main" val="3528163012"/>
                    </a:ext>
                  </a:extLst>
                </a:gridCol>
                <a:gridCol w="2009665">
                  <a:extLst>
                    <a:ext uri="{9D8B030D-6E8A-4147-A177-3AD203B41FA5}">
                      <a16:colId xmlns:a16="http://schemas.microsoft.com/office/drawing/2014/main" val="2846230513"/>
                    </a:ext>
                  </a:extLst>
                </a:gridCol>
                <a:gridCol w="1965034">
                  <a:extLst>
                    <a:ext uri="{9D8B030D-6E8A-4147-A177-3AD203B41FA5}">
                      <a16:colId xmlns:a16="http://schemas.microsoft.com/office/drawing/2014/main" val="1372785439"/>
                    </a:ext>
                  </a:extLst>
                </a:gridCol>
              </a:tblGrid>
              <a:tr h="378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флаконов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Стоимость,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28480"/>
                  </a:ext>
                </a:extLst>
              </a:tr>
              <a:tr h="29770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Асфотаза</a:t>
                      </a:r>
                      <a:r>
                        <a:rPr lang="ru-RU" sz="1200" dirty="0">
                          <a:effectLst/>
                        </a:rPr>
                        <a:t> альфа, раствор для подкожного введения, 40 мг/мл, 0,7 мл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2171750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Краснодарский</a:t>
                      </a:r>
                      <a:r>
                        <a:rPr lang="ru-RU" sz="1200" baseline="0" dirty="0">
                          <a:effectLst/>
                        </a:rPr>
                        <a:t> край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93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16</a:t>
                      </a:r>
                      <a:r>
                        <a:rPr lang="ru-RU" sz="1200" baseline="0" dirty="0">
                          <a:effectLst/>
                        </a:rPr>
                        <a:t> 107 739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1608836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Республика</a:t>
                      </a:r>
                      <a:r>
                        <a:rPr lang="ru-RU" sz="1200" baseline="0" dirty="0">
                          <a:effectLst/>
                        </a:rPr>
                        <a:t> Удмуртия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93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16 107 739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284662"/>
                  </a:ext>
                </a:extLst>
              </a:tr>
              <a:tr h="29770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Асфотаза</a:t>
                      </a:r>
                      <a:r>
                        <a:rPr lang="ru-RU" sz="1200" dirty="0">
                          <a:effectLst/>
                        </a:rPr>
                        <a:t> альфа, раствор для подкожного введения, 100 мг/мл, 0,8 мл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16069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Алтайский</a:t>
                      </a:r>
                      <a:r>
                        <a:rPr lang="ru-RU" sz="1200" baseline="0" dirty="0">
                          <a:effectLst/>
                        </a:rPr>
                        <a:t> край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83 136 715,20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869837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>
                          <a:effectLst/>
                        </a:rPr>
                        <a:t>Архангельская область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47 506 694,40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901524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Краснодарский</a:t>
                      </a:r>
                      <a:r>
                        <a:rPr lang="ru-RU" sz="1200" baseline="0" dirty="0">
                          <a:effectLst/>
                        </a:rPr>
                        <a:t> край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89 075 052,00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106180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Новосибирская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17 815 010,40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57695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Пермский</a:t>
                      </a:r>
                      <a:r>
                        <a:rPr lang="ru-RU" sz="1200" baseline="0" dirty="0">
                          <a:effectLst/>
                        </a:rPr>
                        <a:t> край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47 506 694,40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39427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Челябинская</a:t>
                      </a:r>
                      <a:r>
                        <a:rPr lang="ru-RU" sz="1200" baseline="0" dirty="0">
                          <a:effectLst/>
                        </a:rPr>
                        <a:t> область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41 568 357,60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786821"/>
                  </a:ext>
                </a:extLst>
              </a:tr>
              <a:tr h="29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Республика Чувашия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47 506 694,40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4565064"/>
                  </a:ext>
                </a:extLst>
              </a:tr>
              <a:tr h="29770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Асфотаза</a:t>
                      </a:r>
                      <a:r>
                        <a:rPr lang="ru-RU" sz="1200" dirty="0">
                          <a:effectLst/>
                        </a:rPr>
                        <a:t> альфа, раствор для подкожного введения, 40 мг/мл, 1 мл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020926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Московская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23 011 055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370924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г. Санкт-</a:t>
                      </a:r>
                      <a:r>
                        <a:rPr lang="ru-RU" sz="1200" dirty="0" err="1">
                          <a:effectLst/>
                        </a:rPr>
                        <a:t>Петебург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136 581 746,40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317600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Ленинградская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23 011 055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7795184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Пермский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46 022 110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9258987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Свердловская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23 011 055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2219802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Челябинская область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20 784 179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010392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Республика</a:t>
                      </a:r>
                      <a:r>
                        <a:rPr lang="ru-RU" sz="1200" baseline="0" dirty="0">
                          <a:effectLst/>
                        </a:rPr>
                        <a:t> Чувашия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23 011 055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6630139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701 762 951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054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9300" y="3124468"/>
            <a:ext cx="35578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Асфотаза</a:t>
            </a:r>
            <a:r>
              <a:rPr lang="ru-RU" sz="2400" dirty="0"/>
              <a:t> альфа</a:t>
            </a:r>
            <a:r>
              <a:rPr lang="ru-RU" sz="1600" dirty="0"/>
              <a:t>, раствор для подкожного введения, 40 мг/мл, 0,7 мл</a:t>
            </a:r>
            <a:r>
              <a:rPr lang="en-US" sz="1600" dirty="0"/>
              <a:t>; 40</a:t>
            </a:r>
            <a:r>
              <a:rPr lang="ru-RU" sz="1600" dirty="0"/>
              <a:t> мг</a:t>
            </a:r>
            <a:r>
              <a:rPr lang="en-US" sz="1600" dirty="0"/>
              <a:t>/</a:t>
            </a:r>
            <a:r>
              <a:rPr lang="ru-RU" sz="1600" dirty="0"/>
              <a:t>мл, 1мл</a:t>
            </a:r>
            <a:r>
              <a:rPr lang="en-US" sz="1600" dirty="0"/>
              <a:t>; </a:t>
            </a:r>
            <a:r>
              <a:rPr lang="ru-RU" sz="1600" dirty="0"/>
              <a:t>100 мг</a:t>
            </a:r>
            <a:r>
              <a:rPr lang="en-US" sz="1600" dirty="0"/>
              <a:t>/</a:t>
            </a:r>
            <a:r>
              <a:rPr lang="ru-RU" sz="1600" dirty="0"/>
              <a:t>мл</a:t>
            </a:r>
            <a:r>
              <a:rPr lang="en-US" sz="1600" dirty="0"/>
              <a:t>, 0,8</a:t>
            </a:r>
            <a:r>
              <a:rPr lang="ru-RU" sz="1600" dirty="0"/>
              <a:t> мл.</a:t>
            </a:r>
          </a:p>
        </p:txBody>
      </p:sp>
    </p:spTree>
    <p:extLst>
      <p:ext uri="{BB962C8B-B14F-4D97-AF65-F5344CB8AC3E}">
        <p14:creationId xmlns:p14="http://schemas.microsoft.com/office/powerpoint/2010/main" val="321715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>
            <a:extLst>
              <a:ext uri="{FF2B5EF4-FFF2-40B4-BE49-F238E27FC236}">
                <a16:creationId xmlns:a16="http://schemas.microsoft.com/office/drawing/2014/main" id="{201E44A0-DC20-49A6-85E4-12FECA8BC6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2" y="1563413"/>
            <a:ext cx="1579669" cy="11215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21001E-C022-497E-87E3-B06A43FA0032}"/>
              </a:ext>
            </a:extLst>
          </p:cNvPr>
          <p:cNvSpPr txBox="1"/>
          <p:nvPr/>
        </p:nvSpPr>
        <p:spPr>
          <a:xfrm>
            <a:off x="2174423" y="1650884"/>
            <a:ext cx="220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65 человек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CFE4-CDDE-4B69-A291-24640E917B72}"/>
              </a:ext>
            </a:extLst>
          </p:cNvPr>
          <p:cNvSpPr txBox="1"/>
          <p:nvPr/>
        </p:nvSpPr>
        <p:spPr>
          <a:xfrm>
            <a:off x="192881" y="42887"/>
            <a:ext cx="471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Болезнь </a:t>
            </a:r>
            <a:r>
              <a:rPr lang="ru-RU" sz="3200" b="1" dirty="0" err="1"/>
              <a:t>Миодистрофия</a:t>
            </a:r>
            <a:r>
              <a:rPr lang="ru-RU" sz="3200" b="1" dirty="0"/>
              <a:t> </a:t>
            </a:r>
            <a:r>
              <a:rPr lang="ru-RU" sz="3200" b="1" dirty="0" err="1"/>
              <a:t>Дюшенна</a:t>
            </a:r>
            <a:r>
              <a:rPr lang="ru-RU" sz="3200" b="1" dirty="0"/>
              <a:t>-Беккера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1E28803-F8A7-4CF6-944F-8E69B2ACBCE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12" y="4627850"/>
            <a:ext cx="1720274" cy="1454618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5C44DDB-2D9C-4F0C-8C91-FE7DB590857A}"/>
              </a:ext>
            </a:extLst>
          </p:cNvPr>
          <p:cNvGrpSpPr/>
          <p:nvPr/>
        </p:nvGrpSpPr>
        <p:grpSpPr>
          <a:xfrm>
            <a:off x="2050804" y="5134988"/>
            <a:ext cx="2205091" cy="1758522"/>
            <a:chOff x="1648603" y="3879335"/>
            <a:chExt cx="2249864" cy="2043164"/>
          </a:xfrm>
        </p:grpSpPr>
        <p:graphicFrame>
          <p:nvGraphicFramePr>
            <p:cNvPr id="8" name="Диаграмма 7">
              <a:extLst>
                <a:ext uri="{FF2B5EF4-FFF2-40B4-BE49-F238E27FC236}">
                  <a16:creationId xmlns:a16="http://schemas.microsoft.com/office/drawing/2014/main" id="{59B72A2C-FEE0-4606-9992-8BF48FB15A3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17360306"/>
                </p:ext>
              </p:extLst>
            </p:nvPr>
          </p:nvGraphicFramePr>
          <p:xfrm>
            <a:off x="1648603" y="3879335"/>
            <a:ext cx="2249864" cy="2043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C41987-FB83-48E8-B47C-13FDA1AD6BBA}"/>
                </a:ext>
              </a:extLst>
            </p:cNvPr>
            <p:cNvSpPr txBox="1"/>
            <p:nvPr/>
          </p:nvSpPr>
          <p:spPr>
            <a:xfrm>
              <a:off x="2383615" y="4804916"/>
              <a:ext cx="1053577" cy="679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18 упаковок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D7DE287-553E-4BED-856E-1ABB118A5BA3}"/>
              </a:ext>
            </a:extLst>
          </p:cNvPr>
          <p:cNvSpPr txBox="1"/>
          <p:nvPr/>
        </p:nvSpPr>
        <p:spPr>
          <a:xfrm>
            <a:off x="343365" y="3729815"/>
            <a:ext cx="1851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Аталурен</a:t>
            </a:r>
            <a:endParaRPr lang="ru-RU" sz="2800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135851C-63A9-4999-BDC5-2F942F8459BA}"/>
              </a:ext>
            </a:extLst>
          </p:cNvPr>
          <p:cNvGrpSpPr/>
          <p:nvPr/>
        </p:nvGrpSpPr>
        <p:grpSpPr>
          <a:xfrm>
            <a:off x="2069333" y="3729815"/>
            <a:ext cx="2205091" cy="1758522"/>
            <a:chOff x="1648603" y="3879335"/>
            <a:chExt cx="2249864" cy="2043164"/>
          </a:xfrm>
        </p:grpSpPr>
        <p:graphicFrame>
          <p:nvGraphicFramePr>
            <p:cNvPr id="12" name="Диаграмма 11">
              <a:extLst>
                <a:ext uri="{FF2B5EF4-FFF2-40B4-BE49-F238E27FC236}">
                  <a16:creationId xmlns:a16="http://schemas.microsoft.com/office/drawing/2014/main" id="{49517E9A-1390-4188-8925-09A203DFE93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3364884"/>
                </p:ext>
              </p:extLst>
            </p:nvPr>
          </p:nvGraphicFramePr>
          <p:xfrm>
            <a:off x="1648603" y="3879335"/>
            <a:ext cx="2249864" cy="2043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0323DF-1D17-4964-B8A8-58A118906385}"/>
                </a:ext>
              </a:extLst>
            </p:cNvPr>
            <p:cNvSpPr txBox="1"/>
            <p:nvPr/>
          </p:nvSpPr>
          <p:spPr>
            <a:xfrm>
              <a:off x="2365964" y="4772139"/>
              <a:ext cx="1053577" cy="679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663 упаковок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FC8F3F7B-6D08-4BC1-B129-FB6C20DBDE04}"/>
              </a:ext>
            </a:extLst>
          </p:cNvPr>
          <p:cNvGrpSpPr/>
          <p:nvPr/>
        </p:nvGrpSpPr>
        <p:grpSpPr>
          <a:xfrm>
            <a:off x="2026823" y="2282421"/>
            <a:ext cx="2205091" cy="1780003"/>
            <a:chOff x="1648603" y="3879335"/>
            <a:chExt cx="2249864" cy="2043164"/>
          </a:xfrm>
        </p:grpSpPr>
        <p:graphicFrame>
          <p:nvGraphicFramePr>
            <p:cNvPr id="15" name="Диаграмма 14">
              <a:extLst>
                <a:ext uri="{FF2B5EF4-FFF2-40B4-BE49-F238E27FC236}">
                  <a16:creationId xmlns:a16="http://schemas.microsoft.com/office/drawing/2014/main" id="{97BD28CA-1775-49FE-B428-52D08E7FE09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33364884"/>
                </p:ext>
              </p:extLst>
            </p:nvPr>
          </p:nvGraphicFramePr>
          <p:xfrm>
            <a:off x="1648603" y="3879335"/>
            <a:ext cx="2249864" cy="2043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C8FB92-0076-4FA3-AEE7-1D097B1C01F7}"/>
                </a:ext>
              </a:extLst>
            </p:cNvPr>
            <p:cNvSpPr txBox="1"/>
            <p:nvPr/>
          </p:nvSpPr>
          <p:spPr>
            <a:xfrm>
              <a:off x="2337141" y="4787683"/>
              <a:ext cx="1142415" cy="671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257 упаковок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78B5121-3A5A-40E5-8621-B67F742498F8}"/>
              </a:ext>
            </a:extLst>
          </p:cNvPr>
          <p:cNvSpPr txBox="1"/>
          <p:nvPr/>
        </p:nvSpPr>
        <p:spPr>
          <a:xfrm>
            <a:off x="2576554" y="3915256"/>
            <a:ext cx="179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250 мг № 30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27B2F-D6A8-4104-AF52-AEE34C0DBF01}"/>
              </a:ext>
            </a:extLst>
          </p:cNvPr>
          <p:cNvSpPr txBox="1"/>
          <p:nvPr/>
        </p:nvSpPr>
        <p:spPr>
          <a:xfrm>
            <a:off x="2586111" y="2434821"/>
            <a:ext cx="179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125 мг № 30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D58A2-DA99-4EC3-A2E5-3F01A65E23FB}"/>
              </a:ext>
            </a:extLst>
          </p:cNvPr>
          <p:cNvSpPr txBox="1"/>
          <p:nvPr/>
        </p:nvSpPr>
        <p:spPr>
          <a:xfrm>
            <a:off x="2586110" y="5348639"/>
            <a:ext cx="179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1000 мг № 30 </a:t>
            </a:r>
          </a:p>
        </p:txBody>
      </p:sp>
      <p:graphicFrame>
        <p:nvGraphicFramePr>
          <p:cNvPr id="20" name="Таблица 4">
            <a:extLst>
              <a:ext uri="{FF2B5EF4-FFF2-40B4-BE49-F238E27FC236}">
                <a16:creationId xmlns:a16="http://schemas.microsoft.com/office/drawing/2014/main" id="{75D8CA87-EEC3-4B6C-AE6C-FF9E1CE2C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01845"/>
              </p:ext>
            </p:extLst>
          </p:nvPr>
        </p:nvGraphicFramePr>
        <p:xfrm>
          <a:off x="4684542" y="0"/>
          <a:ext cx="7623572" cy="68151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630">
                  <a:extLst>
                    <a:ext uri="{9D8B030D-6E8A-4147-A177-3AD203B41FA5}">
                      <a16:colId xmlns:a16="http://schemas.microsoft.com/office/drawing/2014/main" val="1602683298"/>
                    </a:ext>
                  </a:extLst>
                </a:gridCol>
                <a:gridCol w="1982457">
                  <a:extLst>
                    <a:ext uri="{9D8B030D-6E8A-4147-A177-3AD203B41FA5}">
                      <a16:colId xmlns:a16="http://schemas.microsoft.com/office/drawing/2014/main" val="3528163012"/>
                    </a:ext>
                  </a:extLst>
                </a:gridCol>
                <a:gridCol w="1927632">
                  <a:extLst>
                    <a:ext uri="{9D8B030D-6E8A-4147-A177-3AD203B41FA5}">
                      <a16:colId xmlns:a16="http://schemas.microsoft.com/office/drawing/2014/main" val="2846230513"/>
                    </a:ext>
                  </a:extLst>
                </a:gridCol>
                <a:gridCol w="1840853">
                  <a:extLst>
                    <a:ext uri="{9D8B030D-6E8A-4147-A177-3AD203B41FA5}">
                      <a16:colId xmlns:a16="http://schemas.microsoft.com/office/drawing/2014/main" val="1372785439"/>
                    </a:ext>
                  </a:extLst>
                </a:gridCol>
              </a:tblGrid>
              <a:tr h="44664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Регион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пациентов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Количество флаконов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Стоимость,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6028480"/>
                  </a:ext>
                </a:extLst>
              </a:tr>
              <a:tr h="446642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err="1">
                          <a:effectLst/>
                        </a:rPr>
                        <a:t>Аталурен</a:t>
                      </a:r>
                      <a:r>
                        <a:rPr lang="ru-RU" sz="1200" dirty="0">
                          <a:effectLst/>
                        </a:rPr>
                        <a:t> 125 мг, 250 мг, 1000 мг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2171750"/>
                  </a:ext>
                </a:extLst>
              </a:tr>
              <a:tr h="373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33 299 247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1608836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12 390 418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7284662"/>
                  </a:ext>
                </a:extLst>
              </a:tr>
              <a:tr h="5955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41 043 258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4216069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101 446 544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869837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28 652 841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901524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26 329 637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106180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16 262 423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8357695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53 433 676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539427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18 585 626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786821"/>
                  </a:ext>
                </a:extLst>
              </a:tr>
              <a:tr h="4599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АО Югра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34 073 648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4565064"/>
                  </a:ext>
                </a:extLst>
              </a:tr>
              <a:tr h="446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г.Москва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198 246 682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0424822"/>
                  </a:ext>
                </a:extLst>
              </a:tr>
              <a:tr h="5955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г.Санкт-Петербург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104 931 349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020926"/>
                  </a:ext>
                </a:extLst>
              </a:tr>
              <a:tr h="3239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668 695 350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4370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1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95241A0-CBDA-45AE-B76D-D043BC37C797}"/>
              </a:ext>
            </a:extLst>
          </p:cNvPr>
          <p:cNvCxnSpPr/>
          <p:nvPr/>
        </p:nvCxnSpPr>
        <p:spPr>
          <a:xfrm>
            <a:off x="114883" y="3555609"/>
            <a:ext cx="11962233" cy="0"/>
          </a:xfrm>
          <a:prstGeom prst="line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B73FBE-D0BB-498B-9E78-989699A59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828" y="218277"/>
            <a:ext cx="1347568" cy="956773"/>
          </a:xfrm>
        </p:spPr>
      </p:pic>
      <p:pic>
        <p:nvPicPr>
          <p:cNvPr id="6" name="Объект 4">
            <a:extLst>
              <a:ext uri="{FF2B5EF4-FFF2-40B4-BE49-F238E27FC236}">
                <a16:creationId xmlns:a16="http://schemas.microsoft.com/office/drawing/2014/main" id="{FE8CD10A-3BE8-4942-9B52-94F5CB5C8FC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" y="218281"/>
            <a:ext cx="1347568" cy="956773"/>
          </a:xfrm>
          <a:prstGeom prst="rect">
            <a:avLst/>
          </a:prstGeom>
        </p:spPr>
      </p:pic>
      <p:pic>
        <p:nvPicPr>
          <p:cNvPr id="7" name="Объект 4">
            <a:extLst>
              <a:ext uri="{FF2B5EF4-FFF2-40B4-BE49-F238E27FC236}">
                <a16:creationId xmlns:a16="http://schemas.microsoft.com/office/drawing/2014/main" id="{26565751-E320-4979-BF3F-7E85D6167D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545" y="218276"/>
            <a:ext cx="1347568" cy="956773"/>
          </a:xfrm>
          <a:prstGeom prst="rect">
            <a:avLst/>
          </a:prstGeom>
        </p:spPr>
      </p:pic>
      <p:pic>
        <p:nvPicPr>
          <p:cNvPr id="8" name="Объект 4">
            <a:extLst>
              <a:ext uri="{FF2B5EF4-FFF2-40B4-BE49-F238E27FC236}">
                <a16:creationId xmlns:a16="http://schemas.microsoft.com/office/drawing/2014/main" id="{65089056-4C0F-4CD6-A115-0FFA2E4F90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306" y="218281"/>
            <a:ext cx="1347568" cy="956773"/>
          </a:xfrm>
          <a:prstGeom prst="rect">
            <a:avLst/>
          </a:prstGeom>
        </p:spPr>
      </p:pic>
      <p:pic>
        <p:nvPicPr>
          <p:cNvPr id="9" name="Объект 4">
            <a:extLst>
              <a:ext uri="{FF2B5EF4-FFF2-40B4-BE49-F238E27FC236}">
                <a16:creationId xmlns:a16="http://schemas.microsoft.com/office/drawing/2014/main" id="{B72D4E36-0037-4639-A2CB-580A2BF70B5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74" y="218280"/>
            <a:ext cx="1347568" cy="956773"/>
          </a:xfrm>
          <a:prstGeom prst="rect">
            <a:avLst/>
          </a:prstGeom>
        </p:spPr>
      </p:pic>
      <p:pic>
        <p:nvPicPr>
          <p:cNvPr id="10" name="Объект 4">
            <a:extLst>
              <a:ext uri="{FF2B5EF4-FFF2-40B4-BE49-F238E27FC236}">
                <a16:creationId xmlns:a16="http://schemas.microsoft.com/office/drawing/2014/main" id="{26719587-6DA5-49EC-A24F-BFECF832C82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705" y="218279"/>
            <a:ext cx="1347568" cy="956773"/>
          </a:xfrm>
          <a:prstGeom prst="rect">
            <a:avLst/>
          </a:prstGeom>
        </p:spPr>
      </p:pic>
      <p:pic>
        <p:nvPicPr>
          <p:cNvPr id="11" name="Объект 4">
            <a:extLst>
              <a:ext uri="{FF2B5EF4-FFF2-40B4-BE49-F238E27FC236}">
                <a16:creationId xmlns:a16="http://schemas.microsoft.com/office/drawing/2014/main" id="{F23DF1F5-12D2-4E66-8D02-A508C092EE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273" y="218279"/>
            <a:ext cx="1347568" cy="956773"/>
          </a:xfrm>
          <a:prstGeom prst="rect">
            <a:avLst/>
          </a:prstGeom>
        </p:spPr>
      </p:pic>
      <p:pic>
        <p:nvPicPr>
          <p:cNvPr id="12" name="Объект 4">
            <a:extLst>
              <a:ext uri="{FF2B5EF4-FFF2-40B4-BE49-F238E27FC236}">
                <a16:creationId xmlns:a16="http://schemas.microsoft.com/office/drawing/2014/main" id="{03F7C1C3-DE43-4E7A-BBC2-A7661C0A093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990" y="218278"/>
            <a:ext cx="1347568" cy="956773"/>
          </a:xfrm>
          <a:prstGeom prst="rect">
            <a:avLst/>
          </a:prstGeom>
        </p:spPr>
      </p:pic>
      <p:pic>
        <p:nvPicPr>
          <p:cNvPr id="13" name="Объект 4">
            <a:extLst>
              <a:ext uri="{FF2B5EF4-FFF2-40B4-BE49-F238E27FC236}">
                <a16:creationId xmlns:a16="http://schemas.microsoft.com/office/drawing/2014/main" id="{8AE0A31A-E89A-4674-A5A1-86C77D5602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09" y="218277"/>
            <a:ext cx="1347568" cy="95677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14DAB12-7E7E-47BE-98C1-CBCE5497BC3B}"/>
              </a:ext>
            </a:extLst>
          </p:cNvPr>
          <p:cNvSpPr txBox="1"/>
          <p:nvPr/>
        </p:nvSpPr>
        <p:spPr>
          <a:xfrm>
            <a:off x="4267966" y="1143516"/>
            <a:ext cx="4271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Численность пациентов со 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СМА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D55202-FD5A-4D81-AAA6-0930522DF1CD}"/>
              </a:ext>
            </a:extLst>
          </p:cNvPr>
          <p:cNvSpPr txBox="1"/>
          <p:nvPr/>
        </p:nvSpPr>
        <p:spPr>
          <a:xfrm>
            <a:off x="4380056" y="1678712"/>
            <a:ext cx="4271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977 человек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87FCC99-0A43-4A8B-978D-34BC04F8C85F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3038621" y="2509709"/>
            <a:ext cx="3477222" cy="477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6C35BE3-F792-4EE7-ACFA-E45FD96BEB92}"/>
              </a:ext>
            </a:extLst>
          </p:cNvPr>
          <p:cNvCxnSpPr>
            <a:cxnSpLocks/>
            <a:endCxn id="15" idx="2"/>
          </p:cNvCxnSpPr>
          <p:nvPr/>
        </p:nvCxnSpPr>
        <p:spPr>
          <a:xfrm flipH="1" flipV="1">
            <a:off x="6515843" y="2509709"/>
            <a:ext cx="2944986" cy="478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4BB46C4-4858-4A7A-8D02-730E7C3BF149}"/>
              </a:ext>
            </a:extLst>
          </p:cNvPr>
          <p:cNvSpPr txBox="1"/>
          <p:nvPr/>
        </p:nvSpPr>
        <p:spPr>
          <a:xfrm>
            <a:off x="8399309" y="2868753"/>
            <a:ext cx="3336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Рисдиплам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B7E106-342C-4DE6-A68A-D0862F35BEB4}"/>
              </a:ext>
            </a:extLst>
          </p:cNvPr>
          <p:cNvSpPr txBox="1"/>
          <p:nvPr/>
        </p:nvSpPr>
        <p:spPr>
          <a:xfrm>
            <a:off x="1694059" y="2872216"/>
            <a:ext cx="322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Нусинерсен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25D0D693-D136-40DC-A42D-014D4E3D3D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987426"/>
              </p:ext>
            </p:extLst>
          </p:nvPr>
        </p:nvGraphicFramePr>
        <p:xfrm>
          <a:off x="-446827" y="4024809"/>
          <a:ext cx="3344771" cy="261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Диаграмма 37">
            <a:extLst>
              <a:ext uri="{FF2B5EF4-FFF2-40B4-BE49-F238E27FC236}">
                <a16:creationId xmlns:a16="http://schemas.microsoft.com/office/drawing/2014/main" id="{CB5D16D9-6746-4CB2-BAFB-E34AD865D6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010967"/>
              </p:ext>
            </p:extLst>
          </p:nvPr>
        </p:nvGraphicFramePr>
        <p:xfrm>
          <a:off x="2428056" y="4023911"/>
          <a:ext cx="3344771" cy="261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Диаграмма 38">
            <a:extLst>
              <a:ext uri="{FF2B5EF4-FFF2-40B4-BE49-F238E27FC236}">
                <a16:creationId xmlns:a16="http://schemas.microsoft.com/office/drawing/2014/main" id="{91FA94A4-B7DE-4698-B4E4-E6EA5CA3F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246780"/>
              </p:ext>
            </p:extLst>
          </p:nvPr>
        </p:nvGraphicFramePr>
        <p:xfrm>
          <a:off x="6061335" y="4008872"/>
          <a:ext cx="3344771" cy="261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0" name="Диаграмма 39">
            <a:extLst>
              <a:ext uri="{FF2B5EF4-FFF2-40B4-BE49-F238E27FC236}">
                <a16:creationId xmlns:a16="http://schemas.microsoft.com/office/drawing/2014/main" id="{2F202BEA-5B8A-4433-A189-0200C277C8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0582334"/>
              </p:ext>
            </p:extLst>
          </p:nvPr>
        </p:nvGraphicFramePr>
        <p:xfrm>
          <a:off x="8800342" y="4021346"/>
          <a:ext cx="3344771" cy="261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E8999D50-ED00-47E2-850E-AA0E6DBE177D}"/>
              </a:ext>
            </a:extLst>
          </p:cNvPr>
          <p:cNvSpPr txBox="1"/>
          <p:nvPr/>
        </p:nvSpPr>
        <p:spPr>
          <a:xfrm>
            <a:off x="1039585" y="5367077"/>
            <a:ext cx="75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567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D69B801-2D24-47D3-81CF-E3C8F81490B8}"/>
              </a:ext>
            </a:extLst>
          </p:cNvPr>
          <p:cNvSpPr txBox="1"/>
          <p:nvPr/>
        </p:nvSpPr>
        <p:spPr>
          <a:xfrm>
            <a:off x="10182838" y="5367077"/>
            <a:ext cx="1023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7124</a:t>
            </a:r>
          </a:p>
          <a:p>
            <a:endParaRPr lang="ru-RU" sz="28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485FEA-A63D-4F3C-B2AA-E0999D58B5DB}"/>
              </a:ext>
            </a:extLst>
          </p:cNvPr>
          <p:cNvSpPr txBox="1"/>
          <p:nvPr/>
        </p:nvSpPr>
        <p:spPr>
          <a:xfrm>
            <a:off x="7552462" y="5368346"/>
            <a:ext cx="75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410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F10A65E-2277-4F1E-9C8E-FF10E712EBC1}"/>
              </a:ext>
            </a:extLst>
          </p:cNvPr>
          <p:cNvSpPr txBox="1"/>
          <p:nvPr/>
        </p:nvSpPr>
        <p:spPr>
          <a:xfrm>
            <a:off x="3813185" y="5363635"/>
            <a:ext cx="908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1826</a:t>
            </a:r>
          </a:p>
        </p:txBody>
      </p:sp>
      <p:sp>
        <p:nvSpPr>
          <p:cNvPr id="45" name="Стрелка: вправо 44">
            <a:extLst>
              <a:ext uri="{FF2B5EF4-FFF2-40B4-BE49-F238E27FC236}">
                <a16:creationId xmlns:a16="http://schemas.microsoft.com/office/drawing/2014/main" id="{CEF5B725-571C-45ED-AAAE-C030AA2BAB71}"/>
              </a:ext>
            </a:extLst>
          </p:cNvPr>
          <p:cNvSpPr/>
          <p:nvPr/>
        </p:nvSpPr>
        <p:spPr>
          <a:xfrm>
            <a:off x="2428056" y="5412945"/>
            <a:ext cx="758396" cy="4246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право 45">
            <a:extLst>
              <a:ext uri="{FF2B5EF4-FFF2-40B4-BE49-F238E27FC236}">
                <a16:creationId xmlns:a16="http://schemas.microsoft.com/office/drawing/2014/main" id="{F182FE43-5298-40A5-BB02-54E27EE823F9}"/>
              </a:ext>
            </a:extLst>
          </p:cNvPr>
          <p:cNvSpPr/>
          <p:nvPr/>
        </p:nvSpPr>
        <p:spPr>
          <a:xfrm>
            <a:off x="8936218" y="5465696"/>
            <a:ext cx="758396" cy="424601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8E5C7AD9-0111-4F16-8184-74255945C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465012"/>
              </p:ext>
            </p:extLst>
          </p:nvPr>
        </p:nvGraphicFramePr>
        <p:xfrm>
          <a:off x="1" y="-19663"/>
          <a:ext cx="12192000" cy="699811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84552">
                  <a:extLst>
                    <a:ext uri="{9D8B030D-6E8A-4147-A177-3AD203B41FA5}">
                      <a16:colId xmlns:a16="http://schemas.microsoft.com/office/drawing/2014/main" val="3943077377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3952048033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329048788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3246187647"/>
                    </a:ext>
                  </a:extLst>
                </a:gridCol>
                <a:gridCol w="2201862">
                  <a:extLst>
                    <a:ext uri="{9D8B030D-6E8A-4147-A177-3AD203B41FA5}">
                      <a16:colId xmlns:a16="http://schemas.microsoft.com/office/drawing/2014/main" val="3139164406"/>
                    </a:ext>
                  </a:extLst>
                </a:gridCol>
              </a:tblGrid>
              <a:tr h="106335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Численность пациентов, чел. </a:t>
                      </a:r>
                      <a:r>
                        <a:rPr lang="ru-RU" dirty="0" err="1"/>
                        <a:t>Нусинерсен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Закуплено</a:t>
                      </a:r>
                      <a:r>
                        <a:rPr lang="ru-RU" baseline="0" dirty="0"/>
                        <a:t> ЛП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Нусинерсен</a:t>
                      </a:r>
                      <a:r>
                        <a:rPr lang="ru-RU" dirty="0"/>
                        <a:t>, флаконы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Численность пациентов,</a:t>
                      </a:r>
                      <a:r>
                        <a:rPr lang="ru-RU" baseline="0" dirty="0"/>
                        <a:t> чел. </a:t>
                      </a:r>
                      <a:r>
                        <a:rPr lang="ru-RU" dirty="0" err="1"/>
                        <a:t>Рисдиплам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Закуплено</a:t>
                      </a:r>
                      <a:r>
                        <a:rPr lang="ru-RU" baseline="0" dirty="0"/>
                        <a:t> ЛП </a:t>
                      </a:r>
                      <a:r>
                        <a:rPr lang="ru-RU" dirty="0" err="1"/>
                        <a:t>Рисдиплам</a:t>
                      </a:r>
                      <a:r>
                        <a:rPr lang="ru-RU" dirty="0"/>
                        <a:t>, флаконы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171440"/>
                  </a:ext>
                </a:extLst>
              </a:tr>
              <a:tr h="84101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Центральный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139</a:t>
                      </a:r>
                    </a:p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2345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1464464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Север-Западный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811212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Приволжский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1397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103596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Сибирский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389605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Уральский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6918320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Южный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1085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7812641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Северо-Кавказский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737958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Дальневосточный федеральный округ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575724"/>
                  </a:ext>
                </a:extLst>
              </a:tr>
              <a:tr h="61501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Итого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7124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45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853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11097</TotalTime>
  <Words>3579</Words>
  <Application>Microsoft Office PowerPoint</Application>
  <PresentationFormat>Широкоэкранный</PresentationFormat>
  <Paragraphs>1630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Тема Office</vt:lpstr>
      <vt:lpstr>Статистика по обеспечению пациентов по фонду «Круг добра»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Денежная экономия субъектов  на закупках Фонда «Круг добра»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Ноутбук</dc:creator>
  <cp:lastModifiedBy>Ноутбук</cp:lastModifiedBy>
  <cp:revision>467</cp:revision>
  <dcterms:created xsi:type="dcterms:W3CDTF">2021-03-15T08:19:24Z</dcterms:created>
  <dcterms:modified xsi:type="dcterms:W3CDTF">2021-07-27T09:11:22Z</dcterms:modified>
</cp:coreProperties>
</file>