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.xml" ContentType="application/vnd.openxmlformats-officedocument.drawingml.chartshapes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9" r:id="rId3"/>
    <p:sldId id="293" r:id="rId4"/>
    <p:sldId id="318" r:id="rId5"/>
    <p:sldId id="308" r:id="rId6"/>
    <p:sldId id="305" r:id="rId7"/>
    <p:sldId id="303" r:id="rId8"/>
    <p:sldId id="295" r:id="rId9"/>
    <p:sldId id="301" r:id="rId10"/>
    <p:sldId id="302" r:id="rId11"/>
    <p:sldId id="310" r:id="rId12"/>
    <p:sldId id="312" r:id="rId13"/>
    <p:sldId id="313" r:id="rId14"/>
    <p:sldId id="319" r:id="rId15"/>
    <p:sldId id="309" r:id="rId16"/>
    <p:sldId id="296" r:id="rId17"/>
    <p:sldId id="315" r:id="rId18"/>
    <p:sldId id="317" r:id="rId1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300"/>
    <a:srgbClr val="255E91"/>
    <a:srgbClr val="8FAADC"/>
    <a:srgbClr val="4472C4"/>
    <a:srgbClr val="C5E0B4"/>
    <a:srgbClr val="FF3399"/>
    <a:srgbClr val="404977"/>
    <a:srgbClr val="1CC2DE"/>
    <a:srgbClr val="203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>
      <p:cViewPr>
        <p:scale>
          <a:sx n="100" d="100"/>
          <a:sy n="100" d="100"/>
        </p:scale>
        <p:origin x="1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fcpilo\disk\&#1054;&#1041;&#1052;&#1045;&#1053;\01%20-%20&#1055;&#1056;&#1045;&#1047;&#1045;&#1053;&#1058;&#1040;&#1062;&#1048;&#1048;\01%20-%20&#1073;&#1077;&#1083;&#1072;&#1103;%20&#1082;&#1085;&#1080;&#1075;&#1072;%202024\data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Result_1041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Result_1041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Documents\cod_vks_regions\svod\zk_2023_2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oskinOV\UQ\04%20-%20presentation%20materials\08%20-%20%20white%20book%20(2024)\dat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таблица12</c:name>
    <c:fmtId val="17"/>
  </c:pivotSource>
  <c:chart>
    <c:autoTitleDeleted val="1"/>
    <c:pivotFmts>
      <c:pivotFmt>
        <c:idx val="0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40000"/>
              <a:lumOff val="60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40000"/>
              <a:lumOff val="60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40000"/>
              <a:lumOff val="60000"/>
            </a:schemeClr>
          </a:solidFill>
          <a:ln w="15875" cap="rnd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pivot!$B$3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 cap="rnd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5875" cap="rnd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68-48A1-9C27-B34898AF89B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5875" cap="rnd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68-48A1-9C27-B34898AF89BC}"/>
              </c:ext>
            </c:extLst>
          </c:dPt>
          <c:cat>
            <c:strRef>
              <c:f>pivot!$A$4:$A$6</c:f>
              <c:strCache>
                <c:ptCount val="2"/>
                <c:pt idx="0">
                  <c:v>Другие</c:v>
                </c:pt>
                <c:pt idx="1">
                  <c:v>Орфанные</c:v>
                </c:pt>
              </c:strCache>
            </c:strRef>
          </c:cat>
          <c:val>
            <c:numRef>
              <c:f>pivot!$B$4:$B$6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8-48A1-9C27-B34898AF8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таблица23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pivot!$AI$3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A8-4386-B79E-BAC70147F3E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A8-4386-B79E-BAC70147F3E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A8-4386-B79E-BAC70147F3E7}"/>
                </c:ext>
              </c:extLst>
            </c:dLbl>
            <c:dLbl>
              <c:idx val="1"/>
              <c:layout>
                <c:manualLayout>
                  <c:x val="0.21872222222222223"/>
                  <c:y val="-9.877777777777779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2A8-4386-B79E-BAC70147F3E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pivot!$AH$4:$AH$6</c:f>
              <c:strCache>
                <c:ptCount val="2"/>
                <c:pt idx="0">
                  <c:v>Другие</c:v>
                </c:pt>
                <c:pt idx="1">
                  <c:v>Орфанные</c:v>
                </c:pt>
              </c:strCache>
            </c:strRef>
          </c:cat>
          <c:val>
            <c:numRef>
              <c:f>pivot!$AI$4:$AI$6</c:f>
              <c:numCache>
                <c:formatCode>General</c:formatCode>
                <c:ptCount val="2"/>
                <c:pt idx="0">
                  <c:v>119547</c:v>
                </c:pt>
                <c:pt idx="1">
                  <c:v>21859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A8-4386-B79E-BAC70147F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таблица29</c:name>
    <c:fmtId val="8"/>
  </c:pivotSource>
  <c:chart>
    <c:title>
      <c:tx>
        <c:rich>
          <a:bodyPr rot="0" spcFirstLastPara="1" vertOverflow="ellipsis" vert="horz" wrap="square" anchor="t" anchorCtr="0"/>
          <a:lstStyle/>
          <a:p>
            <a:pPr algn="l">
              <a:defRPr sz="2128" b="1" i="0" u="none" strike="noStrike" kern="1200" cap="all" spc="120" normalizeH="0" baseline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Динамика численности пациентов,</a:t>
            </a:r>
            <a:r>
              <a:rPr lang="ru-RU" sz="12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с </a:t>
            </a:r>
            <a:r>
              <a:rPr lang="ru-RU" sz="1200" baseline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орфанными</a:t>
            </a:r>
            <a:r>
              <a:rPr lang="ru-RU" sz="12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заболеваниями, заявленных к обеспечению по </a:t>
            </a:r>
            <a:r>
              <a:rPr lang="ru-RU" sz="1200" baseline="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програММе</a:t>
            </a:r>
            <a:r>
              <a:rPr lang="ru-RU" sz="1200" baseline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14 ВЗН (2021-2024 г.)</a:t>
            </a:r>
          </a:p>
        </c:rich>
      </c:tx>
      <c:layout>
        <c:manualLayout>
          <c:xMode val="edge"/>
          <c:yMode val="edge"/>
          <c:x val="3.3682856765320603E-2"/>
          <c:y val="2.21115715076905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l">
            <a:defRPr sz="2128" b="1" i="0" u="none" strike="noStrike" kern="1200" cap="all" spc="120" normalizeH="0" baseline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3443141159617204E-2"/>
          <c:y val="0.10458524305555554"/>
          <c:w val="0.93049245183654261"/>
          <c:h val="0.49432638888888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pivot!$BK$1:$BK$2</c:f>
              <c:strCache>
                <c:ptCount val="1"/>
                <c:pt idx="0">
                  <c:v>Мукополисахаридоз, VI тип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pivot!$BK$3:$BK$6</c:f>
              <c:numCache>
                <c:formatCode>General</c:formatCode>
                <c:ptCount val="4"/>
                <c:pt idx="0">
                  <c:v>44</c:v>
                </c:pt>
                <c:pt idx="1">
                  <c:v>41</c:v>
                </c:pt>
                <c:pt idx="2">
                  <c:v>43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2-4798-8860-C61419E83CE1}"/>
            </c:ext>
          </c:extLst>
        </c:ser>
        <c:ser>
          <c:idx val="1"/>
          <c:order val="1"/>
          <c:tx>
            <c:strRef>
              <c:f>pivot!$BL$1:$BL$2</c:f>
              <c:strCache>
                <c:ptCount val="1"/>
                <c:pt idx="0">
                  <c:v>Мукополисахаридоз, I тип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pivot!$BL$3:$BL$6</c:f>
              <c:numCache>
                <c:formatCode>General</c:formatCode>
                <c:ptCount val="4"/>
                <c:pt idx="0">
                  <c:v>55</c:v>
                </c:pt>
                <c:pt idx="1">
                  <c:v>58</c:v>
                </c:pt>
                <c:pt idx="2">
                  <c:v>57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2-4798-8860-C61419E83CE1}"/>
            </c:ext>
          </c:extLst>
        </c:ser>
        <c:ser>
          <c:idx val="2"/>
          <c:order val="2"/>
          <c:tx>
            <c:strRef>
              <c:f>pivot!$BM$1:$BM$2</c:f>
              <c:strCache>
                <c:ptCount val="1"/>
                <c:pt idx="0">
                  <c:v>Мукополисахаридоз, II тип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pivot!$BM$3:$BM$6</c:f>
              <c:numCache>
                <c:formatCode>General</c:formatCode>
                <c:ptCount val="4"/>
                <c:pt idx="0">
                  <c:v>124</c:v>
                </c:pt>
                <c:pt idx="1">
                  <c:v>124</c:v>
                </c:pt>
                <c:pt idx="2">
                  <c:v>128</c:v>
                </c:pt>
                <c:pt idx="3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2-4798-8860-C61419E83CE1}"/>
            </c:ext>
          </c:extLst>
        </c:ser>
        <c:ser>
          <c:idx val="3"/>
          <c:order val="3"/>
          <c:tx>
            <c:strRef>
              <c:f>pivot!$BN$1:$BN$2</c:f>
              <c:strCache>
                <c:ptCount val="1"/>
                <c:pt idx="0">
                  <c:v>Наследственный дефицит факторов II (фибриногена), VII (лабильного), X (Стюарта-Прауэра)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pivot!$BN$3:$BN$6</c:f>
              <c:numCache>
                <c:formatCode>General</c:formatCode>
                <c:ptCount val="4"/>
                <c:pt idx="0">
                  <c:v>133</c:v>
                </c:pt>
                <c:pt idx="1">
                  <c:v>145</c:v>
                </c:pt>
                <c:pt idx="2">
                  <c:v>173</c:v>
                </c:pt>
                <c:pt idx="3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2-4798-8860-C61419E83CE1}"/>
            </c:ext>
          </c:extLst>
        </c:ser>
        <c:ser>
          <c:idx val="4"/>
          <c:order val="4"/>
          <c:tx>
            <c:strRef>
              <c:f>pivot!$BO$1:$BO$2</c:f>
              <c:strCache>
                <c:ptCount val="1"/>
                <c:pt idx="0">
                  <c:v>Гемолитико-уремический синдром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pivot!$BO$3:$BO$6</c:f>
              <c:numCache>
                <c:formatCode>General</c:formatCode>
                <c:ptCount val="4"/>
                <c:pt idx="0">
                  <c:v>223</c:v>
                </c:pt>
                <c:pt idx="1">
                  <c:v>261</c:v>
                </c:pt>
                <c:pt idx="2">
                  <c:v>294</c:v>
                </c:pt>
                <c:pt idx="3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2-4798-8860-C61419E83CE1}"/>
            </c:ext>
          </c:extLst>
        </c:ser>
        <c:ser>
          <c:idx val="5"/>
          <c:order val="5"/>
          <c:tx>
            <c:strRef>
              <c:f>pivot!$BP$1:$BP$2</c:f>
              <c:strCache>
                <c:ptCount val="1"/>
                <c:pt idx="0">
                  <c:v>Болезнь Гоше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pivot!$BP$3:$BP$6</c:f>
              <c:numCache>
                <c:formatCode>General</c:formatCode>
                <c:ptCount val="4"/>
                <c:pt idx="0">
                  <c:v>367</c:v>
                </c:pt>
                <c:pt idx="1">
                  <c:v>382</c:v>
                </c:pt>
                <c:pt idx="2">
                  <c:v>398</c:v>
                </c:pt>
                <c:pt idx="3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52-4798-8860-C61419E83CE1}"/>
            </c:ext>
          </c:extLst>
        </c:ser>
        <c:ser>
          <c:idx val="6"/>
          <c:order val="6"/>
          <c:tx>
            <c:strRef>
              <c:f>pivot!$BQ$1:$BQ$2</c:f>
              <c:strCache>
                <c:ptCount val="1"/>
                <c:pt idx="0">
                  <c:v>Апластическая анемия неуточненная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pivot!$BQ$3:$BQ$6</c:f>
              <c:numCache>
                <c:formatCode>General</c:formatCode>
                <c:ptCount val="4"/>
                <c:pt idx="0">
                  <c:v>624</c:v>
                </c:pt>
                <c:pt idx="1">
                  <c:v>669</c:v>
                </c:pt>
                <c:pt idx="2">
                  <c:v>776</c:v>
                </c:pt>
                <c:pt idx="3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52-4798-8860-C61419E83CE1}"/>
            </c:ext>
          </c:extLst>
        </c:ser>
        <c:ser>
          <c:idx val="7"/>
          <c:order val="7"/>
          <c:tx>
            <c:strRef>
              <c:f>pivot!$BR$1:$BR$2</c:f>
              <c:strCache>
                <c:ptCount val="1"/>
                <c:pt idx="0">
                  <c:v>Юношеский артрит с системным началом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pivot!$BR$3:$BR$6</c:f>
              <c:numCache>
                <c:formatCode>General</c:formatCode>
                <c:ptCount val="4"/>
                <c:pt idx="0">
                  <c:v>947</c:v>
                </c:pt>
                <c:pt idx="1">
                  <c:v>1042</c:v>
                </c:pt>
                <c:pt idx="2">
                  <c:v>1088</c:v>
                </c:pt>
                <c:pt idx="3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52-4798-8860-C61419E83CE1}"/>
            </c:ext>
          </c:extLst>
        </c:ser>
        <c:ser>
          <c:idx val="8"/>
          <c:order val="8"/>
          <c:tx>
            <c:strRef>
              <c:f>pivot!$BS$1:$BS$2</c:f>
              <c:strCache>
                <c:ptCount val="1"/>
                <c:pt idx="0">
                  <c:v>Муковисцидоз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pivot!$BS$3:$BS$6</c:f>
              <c:numCache>
                <c:formatCode>General</c:formatCode>
                <c:ptCount val="4"/>
                <c:pt idx="0">
                  <c:v>3741</c:v>
                </c:pt>
                <c:pt idx="1">
                  <c:v>3846</c:v>
                </c:pt>
                <c:pt idx="2">
                  <c:v>3983</c:v>
                </c:pt>
                <c:pt idx="3">
                  <c:v>4069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52-4798-8860-C61419E83CE1}"/>
            </c:ext>
          </c:extLst>
        </c:ser>
        <c:ser>
          <c:idx val="9"/>
          <c:order val="9"/>
          <c:tx>
            <c:strRef>
              <c:f>pivot!$BT$1:$BT$2</c:f>
              <c:strCache>
                <c:ptCount val="1"/>
                <c:pt idx="0">
                  <c:v>Гипофизарный нанизм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pivot!$BT$3:$BT$6</c:f>
              <c:numCache>
                <c:formatCode>General</c:formatCode>
                <c:ptCount val="4"/>
                <c:pt idx="0">
                  <c:v>3802</c:v>
                </c:pt>
                <c:pt idx="1">
                  <c:v>3857</c:v>
                </c:pt>
                <c:pt idx="2">
                  <c:v>4150</c:v>
                </c:pt>
                <c:pt idx="3">
                  <c:v>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52-4798-8860-C61419E83CE1}"/>
            </c:ext>
          </c:extLst>
        </c:ser>
        <c:ser>
          <c:idx val="10"/>
          <c:order val="10"/>
          <c:tx>
            <c:strRef>
              <c:f>pivot!$BU$1:$BU$2</c:f>
              <c:strCache>
                <c:ptCount val="1"/>
                <c:pt idx="0">
                  <c:v>Гемофилия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pivot!$BJ$3:$BJ$6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pivot!$BU$3:$BU$6</c:f>
              <c:numCache>
                <c:formatCode>General</c:formatCode>
                <c:ptCount val="4"/>
                <c:pt idx="0">
                  <c:v>8906</c:v>
                </c:pt>
                <c:pt idx="1">
                  <c:v>9184</c:v>
                </c:pt>
                <c:pt idx="2">
                  <c:v>9474</c:v>
                </c:pt>
                <c:pt idx="3">
                  <c:v>10051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52-4798-8860-C61419E83C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27775311"/>
        <c:axId val="927794447"/>
      </c:barChart>
      <c:catAx>
        <c:axId val="927775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94447"/>
        <c:crosses val="autoZero"/>
        <c:auto val="1"/>
        <c:lblAlgn val="ctr"/>
        <c:lblOffset val="100"/>
        <c:noMultiLvlLbl val="0"/>
      </c:catAx>
      <c:valAx>
        <c:axId val="9277944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2777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89027777777776E-2"/>
          <c:y val="0.64950937500000006"/>
          <c:w val="0.73047932759900513"/>
          <c:h val="0.325037326388888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таблица18</c:name>
    <c:fmtId val="1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pivot!$N$5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6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0B4-A062-CA346C7545E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0B4-A062-CA346C7545EB}"/>
              </c:ext>
            </c:extLst>
          </c:dPt>
          <c:dLbls>
            <c:dLbl>
              <c:idx val="0"/>
              <c:layout>
                <c:manualLayout>
                  <c:x val="-8.4666666666666668E-2"/>
                  <c:y val="0.3457222222222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3-40B4-A062-CA346C7545EB}"/>
                </c:ext>
              </c:extLst>
            </c:dLbl>
            <c:dLbl>
              <c:idx val="1"/>
              <c:layout>
                <c:manualLayout>
                  <c:x val="9.9575555555555556E-2"/>
                  <c:y val="-0.26105555555555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3-40B4-A062-CA346C7545E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pivot!$M$6:$M$8</c:f>
              <c:strCache>
                <c:ptCount val="2"/>
                <c:pt idx="0">
                  <c:v>Другие</c:v>
                </c:pt>
                <c:pt idx="1">
                  <c:v>Орфанные</c:v>
                </c:pt>
              </c:strCache>
            </c:strRef>
          </c:cat>
          <c:val>
            <c:numRef>
              <c:f>pivot!$N$6:$N$8</c:f>
              <c:numCache>
                <c:formatCode>General</c:formatCode>
                <c:ptCount val="2"/>
                <c:pt idx="0">
                  <c:v>24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0B4-A062-CA346C75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6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таблица25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pivot!$AS$4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6-4D55-9791-A2F19D51D79C}"/>
              </c:ext>
            </c:extLst>
          </c:dPt>
          <c:dLbls>
            <c:dLbl>
              <c:idx val="0"/>
              <c:layout>
                <c:manualLayout>
                  <c:x val="9.8777777777777645E-2"/>
                  <c:y val="-0.310444444444444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6-4D55-9791-A2F19D51D79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pivot!$AS$5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pivot!$AS$5</c:f>
              <c:numCache>
                <c:formatCode>General</c:formatCode>
                <c:ptCount val="1"/>
                <c:pt idx="0">
                  <c:v>66.961228000000006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86-4D55-9791-A2F19D51D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таблица31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cap="all" baseline="0">
                <a:effectLst/>
              </a:rPr>
              <a:t>Динамика финансирования программы 14 взн (2021-2024 г)</a:t>
            </a:r>
            <a:endParaRPr lang="ru-RU" sz="11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ru-RU" sz="1100"/>
          </a:p>
        </c:rich>
      </c:tx>
      <c:layout>
        <c:manualLayout>
          <c:xMode val="edge"/>
          <c:yMode val="edge"/>
          <c:x val="5.6357439071085744E-2"/>
          <c:y val="2.6458333333333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0\ &quot;₽&quot;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.00\ &quot;₽&quot;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pivot!$CC$1:$CC$2</c:f>
              <c:strCache>
                <c:ptCount val="1"/>
                <c:pt idx="0">
                  <c:v>14 ВЗН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pivot!$CB$3:$CB$6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pivot!$CC$3:$CC$6</c:f>
              <c:numCache>
                <c:formatCode>General</c:formatCode>
                <c:ptCount val="4"/>
                <c:pt idx="0">
                  <c:v>73.235727999999995</c:v>
                </c:pt>
                <c:pt idx="1">
                  <c:v>66.960092920999998</c:v>
                </c:pt>
                <c:pt idx="2">
                  <c:v>87.961228000000006</c:v>
                </c:pt>
                <c:pt idx="3">
                  <c:v>87.961228000000006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AA-45B2-95B3-CC6D8E169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7752431"/>
        <c:axId val="927764495"/>
      </c:lineChart>
      <c:catAx>
        <c:axId val="927752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64495"/>
        <c:crosses val="autoZero"/>
        <c:auto val="1"/>
        <c:lblAlgn val="ctr"/>
        <c:lblOffset val="100"/>
        <c:noMultiLvlLbl val="0"/>
      </c:catAx>
      <c:valAx>
        <c:axId val="9277644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52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[zk_2023_2.xlsx]vzn!Сводная таблица65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/>
              <a:t>РЕЙТИНГ</a:t>
            </a:r>
            <a:r>
              <a:rPr lang="ru-RU" sz="1100" b="1" baseline="0" dirty="0"/>
              <a:t> ПРОИЗВОДИТЕЛЕЙ ЛЕКАРСТВЕННЫХ ПРЕПАРАТОВ, ДЛЯ ТЕРАПИИ ОРФАННЫХ ЗАБОЛЕВАНИЙ ПО АБСОЛЮТНЫМ ЗАТРАТАМ, ПО ПРОГРАММЕ 14 ВЗН (ПО ИТОГАМ 2023 Г)</a:t>
            </a:r>
            <a:endParaRPr lang="ru-RU" sz="1100" b="1" dirty="0"/>
          </a:p>
        </c:rich>
      </c:tx>
      <c:layout>
        <c:manualLayout>
          <c:xMode val="edge"/>
          <c:yMode val="edge"/>
          <c:x val="2.4491992186236652E-2"/>
          <c:y val="5.69842959678511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vzn!$CY$1:$CY$2</c:f>
              <c:strCache>
                <c:ptCount val="1"/>
                <c:pt idx="0">
                  <c:v>Импортные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vzn!$CX$3:$CX$24</c:f>
              <c:strCache>
                <c:ptCount val="21"/>
                <c:pt idx="0">
                  <c:v>ПФАЙЗЕР МФГ. Н.В.</c:v>
                </c:pt>
                <c:pt idx="1">
                  <c:v>ФАРМАЦИЯ И АПДЖОН КАМПАНИ ЛЛС</c:v>
                </c:pt>
                <c:pt idx="2">
                  <c:v>ООО ПСК ФАРМА</c:v>
                </c:pt>
                <c:pt idx="3">
                  <c:v>ТЕВА ЧЕШСКИЕ ПРЕДПРИЯТИЯ С.Р.О.</c:v>
                </c:pt>
                <c:pt idx="4">
                  <c:v>ВЕТТЕР-ФАРМА ФЕРТИГУНГ ГМБХ И КО. КГ</c:v>
                </c:pt>
                <c:pt idx="5">
                  <c:v>ИНСТИТУТО ГРИФОЛЗ С.А.</c:v>
                </c:pt>
                <c:pt idx="6">
                  <c:v>ГРИН КРОСС КОРПОРЕЙШН</c:v>
                </c:pt>
                <c:pt idx="7">
                  <c:v>КЭНДЖИН БИОФАРМА ЛЛС</c:v>
                </c:pt>
                <c:pt idx="8">
                  <c:v>БАКСАЛТА МАНУФЕКЧУРИНГ САРЛ</c:v>
                </c:pt>
                <c:pt idx="9">
                  <c:v>ТАКЕДА МАНУФEКЧУРИНГ АВСТРИЯ АГ</c:v>
                </c:pt>
                <c:pt idx="10">
                  <c:v>ОКТАФАРМА АБ</c:v>
                </c:pt>
                <c:pt idx="11">
                  <c:v>СИЭСЭЛ БЕРИНГ ГМБХ</c:v>
                </c:pt>
                <c:pt idx="12">
                  <c:v>ОАО ФАРМСТАНДАРТ-УФАВИТА</c:v>
                </c:pt>
                <c:pt idx="13">
                  <c:v>ОКТАФАРМА ФАРМАЦЕВТИКА ПРОДУКТИОНСГЕС МБХ</c:v>
                </c:pt>
                <c:pt idx="14">
                  <c:v>АРИОГЕН ФАРМЕД АОЗТ</c:v>
                </c:pt>
                <c:pt idx="15">
                  <c:v>НОВАРТИС ФАРМА ШТЕЙН АГ</c:v>
                </c:pt>
                <c:pt idx="16">
                  <c:v>КЭНДЖИН БИОФАРМА ИНК.</c:v>
                </c:pt>
                <c:pt idx="17">
                  <c:v>ПАТЕОН ИТАЛИЯ С.П.А.</c:v>
                </c:pt>
                <c:pt idx="18">
                  <c:v>ЧУГАЙ ФАРМА МАНУФЕКТУРИНГ КО. ЛТД.</c:v>
                </c:pt>
                <c:pt idx="19">
                  <c:v>АО ГЕНЕРИУМ</c:v>
                </c:pt>
                <c:pt idx="20">
                  <c:v>ВЕТТЕР ФАРМА-ФЕРТИГУНГ ГМБХ</c:v>
                </c:pt>
              </c:strCache>
            </c:strRef>
          </c:cat>
          <c:val>
            <c:numRef>
              <c:f>vzn!$CY$3:$CY$24</c:f>
              <c:numCache>
                <c:formatCode>General</c:formatCode>
                <c:ptCount val="21"/>
                <c:pt idx="0">
                  <c:v>331588</c:v>
                </c:pt>
                <c:pt idx="1">
                  <c:v>4062960</c:v>
                </c:pt>
                <c:pt idx="3">
                  <c:v>11872515</c:v>
                </c:pt>
                <c:pt idx="4">
                  <c:v>13723572.6</c:v>
                </c:pt>
                <c:pt idx="5">
                  <c:v>94544988</c:v>
                </c:pt>
                <c:pt idx="6">
                  <c:v>264835358.40000001</c:v>
                </c:pt>
                <c:pt idx="7">
                  <c:v>373350116</c:v>
                </c:pt>
                <c:pt idx="8">
                  <c:v>431271120</c:v>
                </c:pt>
                <c:pt idx="9">
                  <c:v>534173020</c:v>
                </c:pt>
                <c:pt idx="10">
                  <c:v>653269170</c:v>
                </c:pt>
                <c:pt idx="11">
                  <c:v>932603454</c:v>
                </c:pt>
                <c:pt idx="13">
                  <c:v>1147493432</c:v>
                </c:pt>
                <c:pt idx="14">
                  <c:v>1278234927.52</c:v>
                </c:pt>
                <c:pt idx="15">
                  <c:v>1289796070.05</c:v>
                </c:pt>
                <c:pt idx="16">
                  <c:v>1739796728.6700001</c:v>
                </c:pt>
                <c:pt idx="17">
                  <c:v>2093865440</c:v>
                </c:pt>
                <c:pt idx="18">
                  <c:v>3451373782.4900002</c:v>
                </c:pt>
                <c:pt idx="20">
                  <c:v>5910586219.0999994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E-4707-AC4A-B2AF0E13FEFE}"/>
            </c:ext>
          </c:extLst>
        </c:ser>
        <c:ser>
          <c:idx val="1"/>
          <c:order val="1"/>
          <c:tx>
            <c:strRef>
              <c:f>vzn!$CZ$1:$CZ$2</c:f>
              <c:strCache>
                <c:ptCount val="1"/>
                <c:pt idx="0">
                  <c:v>Отечественные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vzn!$CX$3:$CX$24</c:f>
              <c:strCache>
                <c:ptCount val="21"/>
                <c:pt idx="0">
                  <c:v>ПФАЙЗЕР МФГ. Н.В.</c:v>
                </c:pt>
                <c:pt idx="1">
                  <c:v>ФАРМАЦИЯ И АПДЖОН КАМПАНИ ЛЛС</c:v>
                </c:pt>
                <c:pt idx="2">
                  <c:v>ООО ПСК ФАРМА</c:v>
                </c:pt>
                <c:pt idx="3">
                  <c:v>ТЕВА ЧЕШСКИЕ ПРЕДПРИЯТИЯ С.Р.О.</c:v>
                </c:pt>
                <c:pt idx="4">
                  <c:v>ВЕТТЕР-ФАРМА ФЕРТИГУНГ ГМБХ И КО. КГ</c:v>
                </c:pt>
                <c:pt idx="5">
                  <c:v>ИНСТИТУТО ГРИФОЛЗ С.А.</c:v>
                </c:pt>
                <c:pt idx="6">
                  <c:v>ГРИН КРОСС КОРПОРЕЙШН</c:v>
                </c:pt>
                <c:pt idx="7">
                  <c:v>КЭНДЖИН БИОФАРМА ЛЛС</c:v>
                </c:pt>
                <c:pt idx="8">
                  <c:v>БАКСАЛТА МАНУФЕКЧУРИНГ САРЛ</c:v>
                </c:pt>
                <c:pt idx="9">
                  <c:v>ТАКЕДА МАНУФEКЧУРИНГ АВСТРИЯ АГ</c:v>
                </c:pt>
                <c:pt idx="10">
                  <c:v>ОКТАФАРМА АБ</c:v>
                </c:pt>
                <c:pt idx="11">
                  <c:v>СИЭСЭЛ БЕРИНГ ГМБХ</c:v>
                </c:pt>
                <c:pt idx="12">
                  <c:v>ОАО ФАРМСТАНДАРТ-УФАВИТА</c:v>
                </c:pt>
                <c:pt idx="13">
                  <c:v>ОКТАФАРМА ФАРМАЦЕВТИКА ПРОДУКТИОНСГЕС МБХ</c:v>
                </c:pt>
                <c:pt idx="14">
                  <c:v>АРИОГЕН ФАРМЕД АОЗТ</c:v>
                </c:pt>
                <c:pt idx="15">
                  <c:v>НОВАРТИС ФАРМА ШТЕЙН АГ</c:v>
                </c:pt>
                <c:pt idx="16">
                  <c:v>КЭНДЖИН БИОФАРМА ИНК.</c:v>
                </c:pt>
                <c:pt idx="17">
                  <c:v>ПАТЕОН ИТАЛИЯ С.П.А.</c:v>
                </c:pt>
                <c:pt idx="18">
                  <c:v>ЧУГАЙ ФАРМА МАНУФЕКТУРИНГ КО. ЛТД.</c:v>
                </c:pt>
                <c:pt idx="19">
                  <c:v>АО ГЕНЕРИУМ</c:v>
                </c:pt>
                <c:pt idx="20">
                  <c:v>ВЕТТЕР ФАРМА-ФЕРТИГУНГ ГМБХ</c:v>
                </c:pt>
              </c:strCache>
            </c:strRef>
          </c:cat>
          <c:val>
            <c:numRef>
              <c:f>vzn!$CZ$3:$CZ$24</c:f>
              <c:numCache>
                <c:formatCode>General</c:formatCode>
                <c:ptCount val="21"/>
                <c:pt idx="2">
                  <c:v>7303980.5800000001</c:v>
                </c:pt>
                <c:pt idx="12">
                  <c:v>1051040902.5</c:v>
                </c:pt>
                <c:pt idx="19">
                  <c:v>5577253725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E-4707-AC4A-B2AF0E13FE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27793199"/>
        <c:axId val="927784879"/>
      </c:barChart>
      <c:catAx>
        <c:axId val="927793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84879"/>
        <c:crosses val="autoZero"/>
        <c:auto val="1"/>
        <c:lblAlgn val="ctr"/>
        <c:lblOffset val="100"/>
        <c:noMultiLvlLbl val="0"/>
      </c:catAx>
      <c:valAx>
        <c:axId val="927784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9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[zk_2023_2.xlsx]vzn!Сводная таблица62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radarChart>
        <c:radarStyle val="filled"/>
        <c:varyColors val="0"/>
        <c:ser>
          <c:idx val="0"/>
          <c:order val="0"/>
          <c:tx>
            <c:strRef>
              <c:f>vzn!$AQ$1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vzn!$AP$2:$AP$15</c:f>
              <c:strCache>
                <c:ptCount val="13"/>
                <c:pt idx="0">
                  <c:v>Австрийская Республика</c:v>
                </c:pt>
                <c:pt idx="1">
                  <c:v>Исламская Республика Иран</c:v>
                </c:pt>
                <c:pt idx="2">
                  <c:v>Итальянская Республика</c:v>
                </c:pt>
                <c:pt idx="3">
                  <c:v>Королевство Бельгии</c:v>
                </c:pt>
                <c:pt idx="4">
                  <c:v>Королевство Испания</c:v>
                </c:pt>
                <c:pt idx="5">
                  <c:v>Королевство Швеция</c:v>
                </c:pt>
                <c:pt idx="6">
                  <c:v>Республика Корея</c:v>
                </c:pt>
                <c:pt idx="7">
                  <c:v>Российская Федерация</c:v>
                </c:pt>
                <c:pt idx="8">
                  <c:v>Соединенные Штаты Америки</c:v>
                </c:pt>
                <c:pt idx="9">
                  <c:v>Федеративная Республика Германия</c:v>
                </c:pt>
                <c:pt idx="10">
                  <c:v>ЧЕШСКАЯ РЕСПУБЛИКА</c:v>
                </c:pt>
                <c:pt idx="11">
                  <c:v>Швейцарская Конфедерация</c:v>
                </c:pt>
                <c:pt idx="12">
                  <c:v>ЯПОНИЯ</c:v>
                </c:pt>
              </c:strCache>
            </c:strRef>
          </c:cat>
          <c:val>
            <c:numRef>
              <c:f>vzn!$AQ$2:$AQ$15</c:f>
              <c:numCache>
                <c:formatCode>General</c:formatCode>
                <c:ptCount val="13"/>
                <c:pt idx="0">
                  <c:v>1681666452</c:v>
                </c:pt>
                <c:pt idx="1">
                  <c:v>1278234927.52</c:v>
                </c:pt>
                <c:pt idx="2">
                  <c:v>2093865440</c:v>
                </c:pt>
                <c:pt idx="3">
                  <c:v>331588</c:v>
                </c:pt>
                <c:pt idx="4">
                  <c:v>94544988</c:v>
                </c:pt>
                <c:pt idx="5">
                  <c:v>653269170</c:v>
                </c:pt>
                <c:pt idx="6">
                  <c:v>264835358.40000001</c:v>
                </c:pt>
                <c:pt idx="7">
                  <c:v>6635598608.0799999</c:v>
                </c:pt>
                <c:pt idx="8">
                  <c:v>2117209804.6700001</c:v>
                </c:pt>
                <c:pt idx="9">
                  <c:v>6856913245.6999998</c:v>
                </c:pt>
                <c:pt idx="10">
                  <c:v>11872515</c:v>
                </c:pt>
                <c:pt idx="11">
                  <c:v>1721067190.05</c:v>
                </c:pt>
                <c:pt idx="12">
                  <c:v>3451373782.4900002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F-42DA-A51B-F1FBCBAAB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1089343"/>
        <c:axId val="991089759"/>
      </c:radarChart>
      <c:catAx>
        <c:axId val="991089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89759"/>
        <c:crosses val="autoZero"/>
        <c:auto val="1"/>
        <c:lblAlgn val="ctr"/>
        <c:lblOffset val="100"/>
        <c:noMultiLvlLbl val="0"/>
      </c:catAx>
      <c:valAx>
        <c:axId val="9910897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9108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[zk_2023_2.xlsx]vzn!Сводная таблица67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-5.5137836994753442E-2"/>
              <c:y val="-7.87037037037037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9.924810659055619E-2"/>
              <c:y val="5.55555555555554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9.924810659055619E-2"/>
              <c:y val="5.55555555555554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5137836994753442E-2"/>
              <c:y val="-7.87037037037037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9.924810659055619E-2"/>
              <c:y val="5.555555555555546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5.5137836994753442E-2"/>
              <c:y val="-7.87037037037037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vzn!$B$55:$B$56</c:f>
              <c:strCache>
                <c:ptCount val="1"/>
                <c:pt idx="0">
                  <c:v>ВЗН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8-4228-A037-67AF2281205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8-4228-A037-67AF22812055}"/>
              </c:ext>
            </c:extLst>
          </c:dPt>
          <c:dLbls>
            <c:dLbl>
              <c:idx val="0"/>
              <c:layout>
                <c:manualLayout>
                  <c:x val="9.924810659055619E-2"/>
                  <c:y val="5.55555555555554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98-4228-A037-67AF22812055}"/>
                </c:ext>
              </c:extLst>
            </c:dLbl>
            <c:dLbl>
              <c:idx val="1"/>
              <c:layout>
                <c:manualLayout>
                  <c:x val="-5.5137836994753442E-2"/>
                  <c:y val="-7.8703703703703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98-4228-A037-67AF2281205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vzn!$A$57:$A$59</c:f>
              <c:strCache>
                <c:ptCount val="2"/>
                <c:pt idx="0">
                  <c:v>Импортные</c:v>
                </c:pt>
                <c:pt idx="1">
                  <c:v>Отечественные</c:v>
                </c:pt>
              </c:strCache>
            </c:strRef>
          </c:cat>
          <c:val>
            <c:numRef>
              <c:f>vzn!$B$57:$B$59</c:f>
              <c:numCache>
                <c:formatCode>General</c:formatCode>
                <c:ptCount val="2"/>
                <c:pt idx="0">
                  <c:v>20225184461.830002</c:v>
                </c:pt>
                <c:pt idx="1">
                  <c:v>6635598608.0799999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8-4228-A037-67AF22812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[zk_2023_2.xlsx]vzn!Сводная таблица63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effectLst/>
              </a:rPr>
              <a:t>АБСОЛЮТНЫЕ ОБЪЕМЫ ЗАТРАТ НА ЛЕКАРСТВЕННОЕ ОБЕСПЕЧЕНИЕ ОРФАННЫХ НОЗОЛОГИЙ ПО ПРОГРАММЕ 14ВЗН, </a:t>
            </a:r>
            <a:r>
              <a:rPr lang="ru-RU" sz="1200" b="1" i="0" u="none" strike="noStrike" baseline="0" dirty="0">
                <a:effectLst/>
              </a:rPr>
              <a:t>В РАЗРЕЗЕ 24 МНН </a:t>
            </a:r>
            <a:r>
              <a:rPr lang="ru-RU" sz="1200" b="1" i="0" baseline="0" dirty="0">
                <a:effectLst/>
              </a:rPr>
              <a:t> (ПО ИТОГАМ 2023 Г)</a:t>
            </a:r>
            <a:endParaRPr lang="ru-RU" sz="1200" dirty="0">
              <a:effectLst/>
            </a:endParaRPr>
          </a:p>
        </c:rich>
      </c:tx>
      <c:layout>
        <c:manualLayout>
          <c:xMode val="edge"/>
          <c:yMode val="edge"/>
          <c:x val="1.4616553329767218E-2"/>
          <c:y val="4.60112919680949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9320830276495827"/>
          <c:y val="8.5811059520497113E-2"/>
          <c:w val="0.55189841917436044"/>
          <c:h val="0.83810147989705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vzn!$BH$1:$BH$2</c:f>
              <c:strCache>
                <c:ptCount val="1"/>
                <c:pt idx="0">
                  <c:v>Импортные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vzn!$BG$3:$BG$27</c:f>
              <c:strCache>
                <c:ptCount val="24"/>
                <c:pt idx="0">
                  <c:v>ЭТАНЕРЦЕПТ</c:v>
                </c:pt>
                <c:pt idx="1">
                  <c:v>ТАЛИГЛЮЦЕРАЗА АЛЬФА</c:v>
                </c:pt>
                <c:pt idx="2">
                  <c:v>ЦИКЛОСПОРИН</c:v>
                </c:pt>
                <c:pt idx="3">
                  <c:v>АДАЛИМУМАБ</c:v>
                </c:pt>
                <c:pt idx="4">
                  <c:v>АНТИИНГИБИТОРНЫЙ КОАГУЛЯНТНЫЙ КОМПЛЕКС</c:v>
                </c:pt>
                <c:pt idx="5">
                  <c:v>ТОЦИЛИЗУМАБ</c:v>
                </c:pt>
                <c:pt idx="6">
                  <c:v>СОМАТРОПИН</c:v>
                </c:pt>
                <c:pt idx="7">
                  <c:v>МОРОКТОКОГ АЛЬФА</c:v>
                </c:pt>
                <c:pt idx="8">
                  <c:v>НОНАКОГ АЛЬФА</c:v>
                </c:pt>
                <c:pt idx="9">
                  <c:v>ИДУРСУЛЬФАЗА БЕТА</c:v>
                </c:pt>
                <c:pt idx="10">
                  <c:v>ЛАРОНИДАЗА</c:v>
                </c:pt>
                <c:pt idx="11">
                  <c:v>ИМИГЛЮЦЕРАЗА</c:v>
                </c:pt>
                <c:pt idx="12">
                  <c:v>СИМОКТОКОГ АЛЬФА (ФАКТОР СВЕРТЫВАНИЯ КРОВИ VIII ЧЕЛОВЕЧЕСКИЙ РЕКОМБИНАНТНЫЙ)</c:v>
                </c:pt>
                <c:pt idx="13">
                  <c:v>ГАЛСУЛЬФАЗА</c:v>
                </c:pt>
                <c:pt idx="14">
                  <c:v>ВЕЛАГЛЮЦЕРАЗА АЛЬФА</c:v>
                </c:pt>
                <c:pt idx="15">
                  <c:v>ОКТОКОГ АЛЬФА</c:v>
                </c:pt>
                <c:pt idx="16">
                  <c:v>ДОРНАЗА АЛЬФА</c:v>
                </c:pt>
                <c:pt idx="17">
                  <c:v>КАНАКИНУМАБ</c:v>
                </c:pt>
                <c:pt idx="18">
                  <c:v>ЭПТАКОГ АЛЬФА</c:v>
                </c:pt>
                <c:pt idx="19">
                  <c:v>ФАКТОР СВЕРТЫВАНИЯ КРОВИ VIII+ФАКТОР ВИЛЛЕБРАНДА</c:v>
                </c:pt>
                <c:pt idx="20">
                  <c:v>ЭМИЦИЗУМАБ</c:v>
                </c:pt>
                <c:pt idx="21">
                  <c:v>ИДУРСУЛЬФАЗА</c:v>
                </c:pt>
                <c:pt idx="22">
                  <c:v>ЭКУЛИЗУМАБ</c:v>
                </c:pt>
                <c:pt idx="23">
                  <c:v>ЭФМОРОКТОКОГ АЛЬФА</c:v>
                </c:pt>
              </c:strCache>
            </c:strRef>
          </c:cat>
          <c:val>
            <c:numRef>
              <c:f>vzn!$BH$3:$BH$27</c:f>
              <c:numCache>
                <c:formatCode>General</c:formatCode>
                <c:ptCount val="24"/>
                <c:pt idx="0">
                  <c:v>331588</c:v>
                </c:pt>
                <c:pt idx="1">
                  <c:v>4062960</c:v>
                </c:pt>
                <c:pt idx="2">
                  <c:v>11872515</c:v>
                </c:pt>
                <c:pt idx="3">
                  <c:v>13835385.92</c:v>
                </c:pt>
                <c:pt idx="4">
                  <c:v>47423220</c:v>
                </c:pt>
                <c:pt idx="5">
                  <c:v>85274092.680000007</c:v>
                </c:pt>
                <c:pt idx="9">
                  <c:v>264835358.40000001</c:v>
                </c:pt>
                <c:pt idx="10">
                  <c:v>427683114.30000001</c:v>
                </c:pt>
                <c:pt idx="12">
                  <c:v>653269170</c:v>
                </c:pt>
                <c:pt idx="13">
                  <c:v>767523442.92000008</c:v>
                </c:pt>
                <c:pt idx="14">
                  <c:v>789738520</c:v>
                </c:pt>
                <c:pt idx="15">
                  <c:v>918020920</c:v>
                </c:pt>
                <c:pt idx="17">
                  <c:v>1289796070.05</c:v>
                </c:pt>
                <c:pt idx="18">
                  <c:v>1278234927.52</c:v>
                </c:pt>
                <c:pt idx="19">
                  <c:v>2174641874</c:v>
                </c:pt>
                <c:pt idx="20">
                  <c:v>3438028842.71</c:v>
                </c:pt>
                <c:pt idx="21">
                  <c:v>3925367490.3299999</c:v>
                </c:pt>
                <c:pt idx="23">
                  <c:v>4135244970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C-498A-B9E7-4C0DDD4A26AC}"/>
            </c:ext>
          </c:extLst>
        </c:ser>
        <c:ser>
          <c:idx val="1"/>
          <c:order val="1"/>
          <c:tx>
            <c:strRef>
              <c:f>vzn!$BI$1:$BI$2</c:f>
              <c:strCache>
                <c:ptCount val="1"/>
                <c:pt idx="0">
                  <c:v>Отечественные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vzn!$BG$3:$BG$27</c:f>
              <c:strCache>
                <c:ptCount val="24"/>
                <c:pt idx="0">
                  <c:v>ЭТАНЕРЦЕПТ</c:v>
                </c:pt>
                <c:pt idx="1">
                  <c:v>ТАЛИГЛЮЦЕРАЗА АЛЬФА</c:v>
                </c:pt>
                <c:pt idx="2">
                  <c:v>ЦИКЛОСПОРИН</c:v>
                </c:pt>
                <c:pt idx="3">
                  <c:v>АДАЛИМУМАБ</c:v>
                </c:pt>
                <c:pt idx="4">
                  <c:v>АНТИИНГИБИТОРНЫЙ КОАГУЛЯНТНЫЙ КОМПЛЕКС</c:v>
                </c:pt>
                <c:pt idx="5">
                  <c:v>ТОЦИЛИЗУМАБ</c:v>
                </c:pt>
                <c:pt idx="6">
                  <c:v>СОМАТРОПИН</c:v>
                </c:pt>
                <c:pt idx="7">
                  <c:v>МОРОКТОКОГ АЛЬФА</c:v>
                </c:pt>
                <c:pt idx="8">
                  <c:v>НОНАКОГ АЛЬФА</c:v>
                </c:pt>
                <c:pt idx="9">
                  <c:v>ИДУРСУЛЬФАЗА БЕТА</c:v>
                </c:pt>
                <c:pt idx="10">
                  <c:v>ЛАРОНИДАЗА</c:v>
                </c:pt>
                <c:pt idx="11">
                  <c:v>ИМИГЛЮЦЕРАЗА</c:v>
                </c:pt>
                <c:pt idx="12">
                  <c:v>СИМОКТОКОГ АЛЬФА (ФАКТОР СВЕРТЫВАНИЯ КРОВИ VIII ЧЕЛОВЕЧЕСКИЙ РЕКОМБИНАНТНЫЙ)</c:v>
                </c:pt>
                <c:pt idx="13">
                  <c:v>ГАЛСУЛЬФАЗА</c:v>
                </c:pt>
                <c:pt idx="14">
                  <c:v>ВЕЛАГЛЮЦЕРАЗА АЛЬФА</c:v>
                </c:pt>
                <c:pt idx="15">
                  <c:v>ОКТОКОГ АЛЬФА</c:v>
                </c:pt>
                <c:pt idx="16">
                  <c:v>ДОРНАЗА АЛЬФА</c:v>
                </c:pt>
                <c:pt idx="17">
                  <c:v>КАНАКИНУМАБ</c:v>
                </c:pt>
                <c:pt idx="18">
                  <c:v>ЭПТАКОГ АЛЬФА</c:v>
                </c:pt>
                <c:pt idx="19">
                  <c:v>ФАКТОР СВЕРТЫВАНИЯ КРОВИ VIII+ФАКТОР ВИЛЛЕБРАНДА</c:v>
                </c:pt>
                <c:pt idx="20">
                  <c:v>ЭМИЦИЗУМАБ</c:v>
                </c:pt>
                <c:pt idx="21">
                  <c:v>ИДУРСУЛЬФАЗА</c:v>
                </c:pt>
                <c:pt idx="22">
                  <c:v>ЭКУЛИЗУМАБ</c:v>
                </c:pt>
                <c:pt idx="23">
                  <c:v>ЭФМОРОКТОКОГ АЛЬФА</c:v>
                </c:pt>
              </c:strCache>
            </c:strRef>
          </c:cat>
          <c:val>
            <c:numRef>
              <c:f>vzn!$BI$3:$BI$27</c:f>
              <c:numCache>
                <c:formatCode>General</c:formatCode>
                <c:ptCount val="24"/>
                <c:pt idx="3">
                  <c:v>7303980.5800000001</c:v>
                </c:pt>
                <c:pt idx="6">
                  <c:v>122427900</c:v>
                </c:pt>
                <c:pt idx="7">
                  <c:v>134098970</c:v>
                </c:pt>
                <c:pt idx="8">
                  <c:v>212150175</c:v>
                </c:pt>
                <c:pt idx="11">
                  <c:v>525164256</c:v>
                </c:pt>
                <c:pt idx="16">
                  <c:v>928613002.5</c:v>
                </c:pt>
                <c:pt idx="18">
                  <c:v>628665246</c:v>
                </c:pt>
                <c:pt idx="22">
                  <c:v>4077175078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C-498A-B9E7-4C0DDD4A26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72"/>
        <c:axId val="991078111"/>
        <c:axId val="991081439"/>
      </c:barChart>
      <c:catAx>
        <c:axId val="9910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81439"/>
        <c:crosses val="autoZero"/>
        <c:auto val="1"/>
        <c:lblAlgn val="ctr"/>
        <c:lblOffset val="100"/>
        <c:noMultiLvlLbl val="0"/>
      </c:catAx>
      <c:valAx>
        <c:axId val="99108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таблица50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4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3.3445740869246829E-2"/>
              <c:y val="0.1026713086716120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1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3.3445740869246829E-2"/>
              <c:y val="0.1026713086716120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1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3.3445740869246829E-2"/>
              <c:y val="0.10267130867161207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1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2026415230938473"/>
          <c:y val="9.6652221732321908E-2"/>
          <c:w val="0.58457058224067471"/>
          <c:h val="0.78957965815964848"/>
        </c:manualLayout>
      </c:layout>
      <c:doughnutChart>
        <c:varyColors val="1"/>
        <c:ser>
          <c:idx val="0"/>
          <c:order val="0"/>
          <c:tx>
            <c:strRef>
              <c:f>pivot!$DE$3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6-44EC-9060-7BC0A974BE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6-44EC-9060-7BC0A974BE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D6-44EC-9060-7BC0A974BE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D6-44EC-9060-7BC0A974BE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D6-44EC-9060-7BC0A974BE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D6-44EC-9060-7BC0A974BE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4D6-44EC-9060-7BC0A974BE75}"/>
              </c:ext>
            </c:extLst>
          </c:dPt>
          <c:dLbls>
            <c:dLbl>
              <c:idx val="0"/>
              <c:layout>
                <c:manualLayout>
                  <c:x val="0.24334033242531525"/>
                  <c:y val="0.1414271543341609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821722222222214"/>
                      <c:h val="0.18625555555555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D6-44EC-9060-7BC0A974BE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6-44EC-9060-7BC0A974BE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D6-44EC-9060-7BC0A974BE7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D6-44EC-9060-7BC0A974BE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D6-44EC-9060-7BC0A974BE7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D6-44EC-9060-7BC0A974BE7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D6-44EC-9060-7BC0A974BE7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pivot!$DD$4:$DD$11</c:f>
              <c:strCache>
                <c:ptCount val="7"/>
                <c:pt idx="0">
                  <c:v>Гемофилия</c:v>
                </c:pt>
                <c:pt idx="1">
                  <c:v>Наследственный дефицит факторов II (фибриногена), VII (лабильного), X (Стюарта-Прауэра)</c:v>
                </c:pt>
                <c:pt idx="2">
                  <c:v>Юношеский артрит с системным началом</c:v>
                </c:pt>
                <c:pt idx="3">
                  <c:v>Гемолитико-уремический синдром</c:v>
                </c:pt>
                <c:pt idx="4">
                  <c:v>Болезнь Гоше</c:v>
                </c:pt>
                <c:pt idx="5">
                  <c:v>Мукополисахаридоз, тип I</c:v>
                </c:pt>
                <c:pt idx="6">
                  <c:v>Муковисцидоз</c:v>
                </c:pt>
              </c:strCache>
            </c:strRef>
          </c:cat>
          <c:val>
            <c:numRef>
              <c:f>pivot!$DE$4:$DE$11</c:f>
              <c:numCache>
                <c:formatCode>General</c:formatCode>
                <c:ptCount val="7"/>
                <c:pt idx="0">
                  <c:v>1348</c:v>
                </c:pt>
                <c:pt idx="1">
                  <c:v>14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D6-44EC-9060-7BC0A974BE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таблица18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pivot!$N$5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6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A-4385-8230-AE995365958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A-4385-8230-AE995365958E}"/>
              </c:ext>
            </c:extLst>
          </c:dPt>
          <c:cat>
            <c:strRef>
              <c:f>pivot!$M$6:$M$8</c:f>
              <c:strCache>
                <c:ptCount val="2"/>
                <c:pt idx="0">
                  <c:v>Другие</c:v>
                </c:pt>
                <c:pt idx="1">
                  <c:v>Орфанные</c:v>
                </c:pt>
              </c:strCache>
            </c:strRef>
          </c:cat>
          <c:val>
            <c:numRef>
              <c:f>pivot!$N$6:$N$8</c:f>
              <c:numCache>
                <c:formatCode>General</c:formatCode>
                <c:ptCount val="2"/>
                <c:pt idx="0">
                  <c:v>24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5A-4385-8230-AE9953659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6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таблица18</c:name>
    <c:fmtId val="1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6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таблица21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pivot!$V$3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F-4B98-9EBD-1B88B87125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0F-4B98-9EBD-1B88B87125F6}"/>
              </c:ext>
            </c:extLst>
          </c:dPt>
          <c:dLbls>
            <c:dLbl>
              <c:idx val="0"/>
              <c:layout>
                <c:manualLayout>
                  <c:x val="0.10230555555555557"/>
                  <c:y val="-0.21872222222222221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66777777777778"/>
                      <c:h val="0.192008888888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0F-4B98-9EBD-1B88B87125F6}"/>
                </c:ext>
              </c:extLst>
            </c:dLbl>
            <c:dLbl>
              <c:idx val="1"/>
              <c:layout>
                <c:manualLayout>
                  <c:x val="-3.1750000000000007E-2"/>
                  <c:y val="0.28695888888888876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416833333333331"/>
                      <c:h val="0.2067711111111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0F-4B98-9EBD-1B88B87125F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pivot!$U$4:$U$6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pivot!$V$4:$V$6</c:f>
              <c:numCache>
                <c:formatCode>General</c:formatCode>
                <c:ptCount val="2"/>
                <c:pt idx="0">
                  <c:v>32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F-4B98-9EBD-1B88B8712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5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таблица24</c:name>
    <c:fmtId val="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pivot!$AN$3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DC-40FC-9A4B-24FE4CDA214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C-40FC-9A4B-24FE4CDA214D}"/>
              </c:ext>
            </c:extLst>
          </c:dPt>
          <c:dLbls>
            <c:dLbl>
              <c:idx val="0"/>
              <c:layout>
                <c:manualLayout>
                  <c:x val="0.22577777777777777"/>
                  <c:y val="0.10145999999999987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6DC-40FC-9A4B-24FE4CDA214D}"/>
                </c:ext>
              </c:extLst>
            </c:dLbl>
            <c:dLbl>
              <c:idx val="1"/>
              <c:layout>
                <c:manualLayout>
                  <c:x val="-0.17638916666666668"/>
                  <c:y val="-8.1138888888888885E-2"/>
                </c:manualLayout>
              </c:layout>
              <c:spPr>
                <a:xfrm>
                  <a:off x="183199" y="10592"/>
                  <a:ext cx="580302" cy="321388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8750"/>
                        <a:gd name="adj2" fmla="val -8333"/>
                        <a:gd name="adj3" fmla="val 137298"/>
                        <a:gd name="adj4" fmla="val -19950"/>
                        <a:gd name="adj5" fmla="val 127056"/>
                        <a:gd name="adj6" fmla="val 7735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300166666666659"/>
                      <c:h val="0.178548888888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DC-40FC-9A4B-24FE4CDA214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pivot!$AM$4:$AM$6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pivot!$AN$4:$AN$6</c:f>
              <c:numCache>
                <c:formatCode>General</c:formatCode>
                <c:ptCount val="2"/>
                <c:pt idx="0">
                  <c:v>5131</c:v>
                </c:pt>
                <c:pt idx="1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C-40FC-9A4B-24FE4CDA2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 cog!Сводная таблица43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cap="all" baseline="0" dirty="0">
                <a:effectLst/>
              </a:rPr>
              <a:t>Динамика численности пациентов, страдающих </a:t>
            </a:r>
            <a:r>
              <a:rPr lang="ru-RU" sz="1200" b="1" i="0" cap="all" baseline="0" dirty="0" err="1">
                <a:effectLst/>
              </a:rPr>
              <a:t>орфанными</a:t>
            </a:r>
            <a:r>
              <a:rPr lang="ru-RU" sz="1200" b="1" i="0" cap="all" baseline="0" dirty="0">
                <a:effectLst/>
              </a:rPr>
              <a:t> заболеваниями, </a:t>
            </a:r>
            <a:r>
              <a:rPr lang="ru-RU" sz="1200" b="1" i="0" cap="all" baseline="0" dirty="0" err="1">
                <a:effectLst/>
              </a:rPr>
              <a:t>програММы</a:t>
            </a:r>
            <a:r>
              <a:rPr lang="ru-RU" sz="1200" b="1" i="0" cap="all" baseline="0" dirty="0">
                <a:effectLst/>
              </a:rPr>
              <a:t> КРУГ ДОБРА (2021-2024 г.)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1.19969603797326E-2"/>
          <c:y val="9.95258416496839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9497722849222702E-2"/>
          <c:y val="0.132095673329543"/>
          <c:w val="0.92072312686703783"/>
          <c:h val="0.753267014118955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'pivot cog'!$H$3:$H$4</c:f>
              <c:strCache>
                <c:ptCount val="1"/>
                <c:pt idx="0">
                  <c:v>Не зарег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cog'!$G$5:$G$9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'pivot cog'!$H$5:$H$9</c:f>
              <c:numCache>
                <c:formatCode>General</c:formatCode>
                <c:ptCount val="4"/>
                <c:pt idx="0">
                  <c:v>183</c:v>
                </c:pt>
                <c:pt idx="1">
                  <c:v>666</c:v>
                </c:pt>
                <c:pt idx="2">
                  <c:v>987</c:v>
                </c:pt>
                <c:pt idx="3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C-41D7-946E-2C68B4B20BB0}"/>
            </c:ext>
          </c:extLst>
        </c:ser>
        <c:ser>
          <c:idx val="1"/>
          <c:order val="1"/>
          <c:tx>
            <c:strRef>
              <c:f>'pivot cog'!$I$3:$I$4</c:f>
              <c:strCache>
                <c:ptCount val="1"/>
                <c:pt idx="0">
                  <c:v>Зарег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cog'!$G$5:$G$9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'pivot cog'!$I$5:$I$9</c:f>
              <c:numCache>
                <c:formatCode>General</c:formatCode>
                <c:ptCount val="4"/>
                <c:pt idx="0">
                  <c:v>1572</c:v>
                </c:pt>
                <c:pt idx="1">
                  <c:v>2781</c:v>
                </c:pt>
                <c:pt idx="2">
                  <c:v>5095</c:v>
                </c:pt>
                <c:pt idx="3">
                  <c:v>5131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C-41D7-946E-2C68B4B20B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100"/>
        <c:axId val="927757839"/>
        <c:axId val="927752015"/>
      </c:barChart>
      <c:catAx>
        <c:axId val="927757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52015"/>
        <c:crosses val="autoZero"/>
        <c:auto val="1"/>
        <c:lblAlgn val="ctr"/>
        <c:lblOffset val="100"/>
        <c:noMultiLvlLbl val="0"/>
      </c:catAx>
      <c:valAx>
        <c:axId val="927752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5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таблица18</c:name>
    <c:fmtId val="1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6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таблица22</c:name>
    <c:fmtId val="1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pivot!$AB$3</c:f>
              <c:strCache>
                <c:ptCount val="1"/>
                <c:pt idx="0">
                  <c:v>Итог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3-466D-BB47-E833AF460C2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83-466D-BB47-E833AF460C2C}"/>
              </c:ext>
            </c:extLst>
          </c:dPt>
          <c:dLbls>
            <c:dLbl>
              <c:idx val="0"/>
              <c:layout>
                <c:manualLayout>
                  <c:x val="0.10583333333333321"/>
                  <c:y val="-0.19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83-466D-BB47-E833AF460C2C}"/>
                </c:ext>
              </c:extLst>
            </c:dLbl>
            <c:dLbl>
              <c:idx val="1"/>
              <c:layout>
                <c:manualLayout>
                  <c:x val="-1.7639166666666668E-2"/>
                  <c:y val="0.27516666666666656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05722222222218"/>
                      <c:h val="0.18560444444444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83-466D-BB47-E833AF460C2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pivot!$AA$4:$AA$6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pivot!$AB$4:$AB$6</c:f>
              <c:numCache>
                <c:formatCode>General</c:formatCode>
                <c:ptCount val="2"/>
                <c:pt idx="0">
                  <c:v>26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83-466D-BB47-E833AF460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таблица26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pivot!$AZ$4</c:f>
              <c:strCache>
                <c:ptCount val="1"/>
                <c:pt idx="0">
                  <c:v>Итог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1-433C-BEEF-F7225E3BB8A0}"/>
              </c:ext>
            </c:extLst>
          </c:dPt>
          <c:dLbls>
            <c:dLbl>
              <c:idx val="0"/>
              <c:layout>
                <c:manualLayout>
                  <c:x val="7.7611111111110978E-2"/>
                  <c:y val="-0.331611111111111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D1-433C-BEEF-F7225E3BB8A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pivot!$AZ$5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pivot!$AZ$5</c:f>
              <c:numCache>
                <c:formatCode>General</c:formatCode>
                <c:ptCount val="1"/>
                <c:pt idx="0">
                  <c:v>99.800095200000001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1-433C-BEEF-F7225E3B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 cog!Сводная таблица47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/>
              <a:t>ДИНАМИКА ВКЛЮЧЕНИЯ ЛП В ПЕРЕЧЕНЬ 2 ПРОГРАММЫ КРУГ ДОБРА (2021-2024 г.)</a:t>
            </a:r>
            <a:endParaRPr lang="ru-RU" sz="1200" b="1" dirty="0"/>
          </a:p>
        </c:rich>
      </c:tx>
      <c:layout>
        <c:manualLayout>
          <c:xMode val="edge"/>
          <c:yMode val="edge"/>
          <c:x val="7.3267857142857145E-3"/>
          <c:y val="2.351851851851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5741178431464956E-2"/>
          <c:y val="0.11399903726361874"/>
          <c:w val="0.9155167855354206"/>
          <c:h val="0.76739846256054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cog'!$Q$3:$Q$4</c:f>
              <c:strCache>
                <c:ptCount val="1"/>
                <c:pt idx="0">
                  <c:v>Зарег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cog'!$P$5:$P$9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'pivot cog'!$Q$5:$Q$9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5-4822-977D-41979C5CF2F8}"/>
            </c:ext>
          </c:extLst>
        </c:ser>
        <c:ser>
          <c:idx val="1"/>
          <c:order val="1"/>
          <c:tx>
            <c:strRef>
              <c:f>'pivot cog'!$R$3:$R$4</c:f>
              <c:strCache>
                <c:ptCount val="1"/>
                <c:pt idx="0">
                  <c:v>Не зарег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cog'!$P$5:$P$9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'pivot cog'!$R$5:$R$9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5-4822-977D-41979C5CF2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7789455"/>
        <c:axId val="927790703"/>
      </c:barChart>
      <c:catAx>
        <c:axId val="927789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90703"/>
        <c:crosses val="autoZero"/>
        <c:auto val="1"/>
        <c:lblAlgn val="ctr"/>
        <c:lblOffset val="100"/>
        <c:noMultiLvlLbl val="0"/>
      </c:catAx>
      <c:valAx>
        <c:axId val="927790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8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таблица18</c:name>
    <c:fmtId val="1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6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таблица22</c:name>
    <c:fmtId val="1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pivot!$AB$3</c:f>
              <c:strCache>
                <c:ptCount val="1"/>
                <c:pt idx="0">
                  <c:v>Итог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3-466D-BB47-E833AF460C2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83-466D-BB47-E833AF460C2C}"/>
              </c:ext>
            </c:extLst>
          </c:dPt>
          <c:dLbls>
            <c:dLbl>
              <c:idx val="0"/>
              <c:layout>
                <c:manualLayout>
                  <c:x val="0.10583333333333321"/>
                  <c:y val="-0.19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83-466D-BB47-E833AF460C2C}"/>
                </c:ext>
              </c:extLst>
            </c:dLbl>
            <c:dLbl>
              <c:idx val="1"/>
              <c:layout>
                <c:manualLayout>
                  <c:x val="-5.7164444444444441E-2"/>
                  <c:y val="0.30471444444444445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827944444444444"/>
                      <c:h val="0.18825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83-466D-BB47-E833AF460C2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pivot!$AA$4:$AA$6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pivot!$AB$4:$AB$6</c:f>
              <c:numCache>
                <c:formatCode>General</c:formatCode>
                <c:ptCount val="2"/>
                <c:pt idx="0">
                  <c:v>26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83-466D-BB47-E833AF460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pivot!$AI$3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B-492E-9D2E-87939381597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B-492E-9D2E-879393815970}"/>
              </c:ext>
            </c:extLst>
          </c:dPt>
          <c:cat>
            <c:strRef>
              <c:f>pivot!$AH$4:$AH$6</c:f>
              <c:strCache>
                <c:ptCount val="2"/>
                <c:pt idx="0">
                  <c:v>Другие</c:v>
                </c:pt>
                <c:pt idx="1">
                  <c:v>Орфанные</c:v>
                </c:pt>
              </c:strCache>
            </c:strRef>
          </c:cat>
          <c:val>
            <c:numRef>
              <c:f>pivot!$AI$4:$AI$6</c:f>
              <c:numCache>
                <c:formatCode>General</c:formatCode>
                <c:ptCount val="2"/>
                <c:pt idx="0">
                  <c:v>119547</c:v>
                </c:pt>
                <c:pt idx="1">
                  <c:v>21859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B-492E-9D2E-879393815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таблица26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pivot!$AZ$4</c:f>
              <c:strCache>
                <c:ptCount val="1"/>
                <c:pt idx="0">
                  <c:v>Итог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1-433C-BEEF-F7225E3BB8A0}"/>
              </c:ext>
            </c:extLst>
          </c:dPt>
          <c:dLbls>
            <c:dLbl>
              <c:idx val="0"/>
              <c:layout>
                <c:manualLayout>
                  <c:x val="7.7611111111110978E-2"/>
                  <c:y val="-0.331611111111111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D1-433C-BEEF-F7225E3BB8A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pivot!$AZ$5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pivot!$AZ$5</c:f>
              <c:numCache>
                <c:formatCode>General</c:formatCode>
                <c:ptCount val="1"/>
                <c:pt idx="0">
                  <c:v>45.987620399999997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1-433C-BEEF-F7225E3B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 cog!Сводная таблица48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cap="all" baseline="0" dirty="0">
                <a:effectLst/>
              </a:rPr>
              <a:t>Динамика финансирования программы КРУГ ДОБРА (2021-2024 г)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3.0974950837199543E-2"/>
          <c:y val="1.0009380839010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numFmt formatCode="#,##0.00" sourceLinked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7198558315460772E-2"/>
          <c:y val="0.12784481676626461"/>
          <c:w val="0.89397010562312129"/>
          <c:h val="0.8141051091387026"/>
        </c:manualLayout>
      </c:layout>
      <c:lineChart>
        <c:grouping val="standard"/>
        <c:varyColors val="0"/>
        <c:ser>
          <c:idx val="0"/>
          <c:order val="0"/>
          <c:tx>
            <c:strRef>
              <c:f>'pivot cog'!$Z$3:$Z$4</c:f>
              <c:strCache>
                <c:ptCount val="1"/>
                <c:pt idx="0">
                  <c:v>КРУГ ДОБРА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cog'!$Y$5:$Y$9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'pivot cog'!$Z$5:$Z$9</c:f>
              <c:numCache>
                <c:formatCode>General</c:formatCode>
                <c:ptCount val="4"/>
                <c:pt idx="0">
                  <c:v>27.281660299999999</c:v>
                </c:pt>
                <c:pt idx="1">
                  <c:v>40.176254</c:v>
                </c:pt>
                <c:pt idx="2">
                  <c:v>50.068442310999998</c:v>
                </c:pt>
                <c:pt idx="3">
                  <c:v>99.800095200000001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E7-460F-9A6B-C2BFD42675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7807759"/>
        <c:axId val="927809007"/>
      </c:lineChart>
      <c:catAx>
        <c:axId val="927807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809007"/>
        <c:crosses val="autoZero"/>
        <c:auto val="1"/>
        <c:lblAlgn val="ctr"/>
        <c:lblOffset val="100"/>
        <c:noMultiLvlLbl val="0"/>
      </c:catAx>
      <c:valAx>
        <c:axId val="927809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80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[zk_2023_2.xlsx]vzn!Сводная таблица66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22899000244785428"/>
              <c:y val="-8.76822154337693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33543505241414256"/>
                  <c:h val="0.18739387141499586"/>
                </c:manualLayout>
              </c15:layout>
            </c:ext>
          </c:extLst>
        </c:dLbl>
      </c:pivotFmt>
      <c:pivotFmt>
        <c:idx val="2"/>
        <c:spPr>
          <a:solidFill>
            <a:schemeClr val="accent2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6634672782007842"/>
              <c:y val="4.49652386839843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20997876379065264"/>
              <c:y val="-9.442700123636706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1204559021201852"/>
                  <c:h val="9.4973665240525085E-2"/>
                </c:manualLayout>
              </c15:layout>
            </c:ext>
          </c:extLst>
        </c:dLbl>
      </c:pivotFmt>
      <c:pivotFmt>
        <c:idx val="6"/>
        <c:spPr>
          <a:solidFill>
            <a:schemeClr val="accent3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4998475459187399"/>
              <c:y val="7.194438189437488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4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7180071889614656"/>
              <c:y val="9.442700123636703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5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0635282598332882"/>
              <c:y val="-0.1259026683151560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3.5450941994442944E-2"/>
              <c:y val="0.1573783353939450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2899000244785428"/>
              <c:y val="-8.76822154337693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33543505241414256"/>
                  <c:h val="0.18739387141499586"/>
                </c:manualLayout>
              </c15:layout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3.5450941994442944E-2"/>
              <c:y val="0.1573783353939450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0997876379065264"/>
              <c:y val="-9.442700123636706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1204559021201852"/>
                  <c:h val="9.4973665240525085E-2"/>
                </c:manualLayout>
              </c15:layout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6634672782007842"/>
              <c:y val="4.49652386839843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4998475459187399"/>
              <c:y val="7.194438189437488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7180071889614656"/>
              <c:y val="9.442700123636703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10635282598332882"/>
              <c:y val="-0.1259026683151560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2899000244785428"/>
              <c:y val="-8.76822154337693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33543505241414256"/>
                  <c:h val="0.18739387141499586"/>
                </c:manualLayout>
              </c15:layout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3.5450941994442944E-2"/>
              <c:y val="0.1573783353939450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0997876379065264"/>
              <c:y val="-9.442700123636706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1204559021201852"/>
                  <c:h val="9.4973665240525085E-2"/>
                </c:manualLayout>
              </c15:layout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6634672782007842"/>
              <c:y val="4.49652386839843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4998475459187399"/>
              <c:y val="7.194438189437488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7180071889614656"/>
              <c:y val="9.442700123636703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10635282598332882"/>
              <c:y val="-0.1259026683151560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1480625431486081"/>
          <c:y val="0.14471575698328648"/>
          <c:w val="0.51571988488034171"/>
          <c:h val="0.6071790386604587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[zk_2023_2.xlsx]cog!Сводная таблица68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5277777777777779"/>
              <c:y val="0.2870370370370370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5833333333333333"/>
              <c:y val="8.333333333333332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5277777777777779"/>
              <c:y val="0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6">
              <a:lumMod val="8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5"/>
              <c:y val="-5.092592592592592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5">
              <a:lumMod val="8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4">
              <a:lumMod val="8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3">
              <a:lumMod val="8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2">
              <a:lumMod val="8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>
              <a:lumMod val="8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6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5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4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3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6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2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5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4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3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2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5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4"/>
        <c:spPr>
          <a:solidFill>
            <a:schemeClr val="accent4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5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5"/>
              <c:y val="-5.092592592592592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5277777777777779"/>
              <c:y val="0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5833333333333333"/>
              <c:y val="8.333333333333332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15277777777777779"/>
              <c:y val="0.2870370370370370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5"/>
              <c:y val="-5.092592592592592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5277777777777779"/>
              <c:y val="0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5833333333333333"/>
              <c:y val="8.333333333333332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15277777777777779"/>
              <c:y val="0.2870370370370370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cog!$B$1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4-4158-8F64-B5696A3F90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4-4158-8F64-B5696A3F90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4-4158-8F64-B5696A3F90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4-4158-8F64-B5696A3F90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C4-4158-8F64-B5696A3F90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7C4-4158-8F64-B5696A3F90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C4-4158-8F64-B5696A3F90F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C4-4158-8F64-B5696A3F90F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7C4-4158-8F64-B5696A3F90F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7C4-4158-8F64-B5696A3F90F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7C4-4158-8F64-B5696A3F90F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7C4-4158-8F64-B5696A3F90F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7C4-4158-8F64-B5696A3F90F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7C4-4158-8F64-B5696A3F90F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7C4-4158-8F64-B5696A3F90F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7C4-4158-8F64-B5696A3F90F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7C4-4158-8F64-B5696A3F90F2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B7C4-4158-8F64-B5696A3F90F2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7C4-4158-8F64-B5696A3F90F2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B7C4-4158-8F64-B5696A3F90F2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7C4-4158-8F64-B5696A3F90F2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B7C4-4158-8F64-B5696A3F90F2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B7C4-4158-8F64-B5696A3F90F2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B7C4-4158-8F64-B5696A3F90F2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B7C4-4158-8F64-B5696A3F90F2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B7C4-4158-8F64-B5696A3F90F2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B7C4-4158-8F64-B5696A3F90F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C4-4158-8F64-B5696A3F90F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C4-4158-8F64-B5696A3F90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C4-4158-8F64-B5696A3F90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C4-4158-8F64-B5696A3F90F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C4-4158-8F64-B5696A3F90F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C4-4158-8F64-B5696A3F90F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C4-4158-8F64-B5696A3F90F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C4-4158-8F64-B5696A3F90F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C4-4158-8F64-B5696A3F90F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C4-4158-8F64-B5696A3F90F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C4-4158-8F64-B5696A3F90F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7C4-4158-8F64-B5696A3F90F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7C4-4158-8F64-B5696A3F90F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7C4-4158-8F64-B5696A3F90F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7C4-4158-8F64-B5696A3F90F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7C4-4158-8F64-B5696A3F90F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7C4-4158-8F64-B5696A3F90F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7C4-4158-8F64-B5696A3F90F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7C4-4158-8F64-B5696A3F90F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7C4-4158-8F64-B5696A3F90F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7C4-4158-8F64-B5696A3F90F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7C4-4158-8F64-B5696A3F90F2}"/>
                </c:ext>
              </c:extLst>
            </c:dLbl>
            <c:dLbl>
              <c:idx val="22"/>
              <c:layout>
                <c:manualLayout>
                  <c:x val="0.20718902409347312"/>
                  <c:y val="-0.13812599102452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7C4-4158-8F64-B5696A3F90F2}"/>
                </c:ext>
              </c:extLst>
            </c:dLbl>
            <c:dLbl>
              <c:idx val="23"/>
              <c:layout>
                <c:manualLayout>
                  <c:x val="0.15"/>
                  <c:y val="-5.09259259259259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7C4-4158-8F64-B5696A3F90F2}"/>
                </c:ext>
              </c:extLst>
            </c:dLbl>
            <c:dLbl>
              <c:idx val="24"/>
              <c:layout>
                <c:manualLayout>
                  <c:x val="0.1527777777777777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7C4-4158-8F64-B5696A3F90F2}"/>
                </c:ext>
              </c:extLst>
            </c:dLbl>
            <c:dLbl>
              <c:idx val="25"/>
              <c:layout>
                <c:manualLayout>
                  <c:x val="-0.11446568207469626"/>
                  <c:y val="0.215704036967735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7C4-4158-8F64-B5696A3F90F2}"/>
                </c:ext>
              </c:extLst>
            </c:dLbl>
            <c:dLbl>
              <c:idx val="26"/>
              <c:layout>
                <c:manualLayout>
                  <c:x val="-0.10443360040415454"/>
                  <c:y val="0.28128170768679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7C4-4158-8F64-B5696A3F90F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cog!$A$2:$A$28</c:f>
              <c:strCache>
                <c:ptCount val="26"/>
                <c:pt idx="0">
                  <c:v>Злокачественные заболевания новообразования с транслокацией гена NTRK</c:v>
                </c:pt>
                <c:pt idx="1">
                  <c:v>ALK-позитивные опухоли</c:v>
                </c:pt>
                <c:pt idx="2">
                  <c:v>Хроническая воспалительная демилинизирующая полиневропатия</c:v>
                </c:pt>
                <c:pt idx="3">
                  <c:v>Мукополисахаридоз IV A</c:v>
                </c:pt>
                <c:pt idx="4">
                  <c:v>Легочная артериальная гипертензия, ассоциированная</c:v>
                </c:pt>
                <c:pt idx="5">
                  <c:v>Дефицит лизосомной  кислой липазы</c:v>
                </c:pt>
                <c:pt idx="6">
                  <c:v>Пропионовая ацидемия</c:v>
                </c:pt>
                <c:pt idx="7">
                  <c:v>Периодический синдром, ассоциированный с рецептором фактора некроза опухоли</c:v>
                </c:pt>
                <c:pt idx="8">
                  <c:v>Семейная средиземноморская лихорадка</c:v>
                </c:pt>
                <c:pt idx="9">
                  <c:v>Гипер-IGD-cиндром/Синдром дефицита мевалонат-киназы (HIDS/MKD)</c:v>
                </c:pt>
                <c:pt idx="10">
                  <c:v>Криопирин-ассоциированный периодический синдром</c:v>
                </c:pt>
                <c:pt idx="11">
                  <c:v>Наследственный ангионевротический отек</c:v>
                </c:pt>
                <c:pt idx="12">
                  <c:v>Синдром короткой кишки</c:v>
                </c:pt>
                <c:pt idx="13">
                  <c:v>Гипофосфатазия</c:v>
                </c:pt>
                <c:pt idx="14">
                  <c:v>Метилмалоновая ацидемия</c:v>
                </c:pt>
                <c:pt idx="15">
                  <c:v>Изовалериановая ацидемия</c:v>
                </c:pt>
                <c:pt idx="16">
                  <c:v>Туберозный склероз</c:v>
                </c:pt>
                <c:pt idx="17">
                  <c:v>Болезнь Помпе</c:v>
                </c:pt>
                <c:pt idx="18">
                  <c:v>Нейробластома</c:v>
                </c:pt>
                <c:pt idx="19">
                  <c:v>Остеосаркома</c:v>
                </c:pt>
                <c:pt idx="20">
                  <c:v>Рабдомиосаркома</c:v>
                </c:pt>
                <c:pt idx="21">
                  <c:v>Саркома Юинга</c:v>
                </c:pt>
                <c:pt idx="22">
                  <c:v>Муковисцидоз</c:v>
                </c:pt>
                <c:pt idx="23">
                  <c:v>Нейрофиброматоз 1 типа</c:v>
                </c:pt>
                <c:pt idx="24">
                  <c:v>Миодистрофия Дюшенна-Беккера</c:v>
                </c:pt>
                <c:pt idx="25">
                  <c:v>Спинальная мышечная атрофия</c:v>
                </c:pt>
              </c:strCache>
            </c:strRef>
          </c:cat>
          <c:val>
            <c:numRef>
              <c:f>cog!$B$2:$B$28</c:f>
              <c:numCache>
                <c:formatCode>General</c:formatCode>
                <c:ptCount val="26"/>
                <c:pt idx="0">
                  <c:v>7259985</c:v>
                </c:pt>
                <c:pt idx="1">
                  <c:v>15304755.6</c:v>
                </c:pt>
                <c:pt idx="2">
                  <c:v>29557866</c:v>
                </c:pt>
                <c:pt idx="3">
                  <c:v>41719381.649999999</c:v>
                </c:pt>
                <c:pt idx="4">
                  <c:v>56100457.200000003</c:v>
                </c:pt>
                <c:pt idx="5">
                  <c:v>117256678.39999999</c:v>
                </c:pt>
                <c:pt idx="6">
                  <c:v>123854530.8</c:v>
                </c:pt>
                <c:pt idx="7">
                  <c:v>146391299.26999998</c:v>
                </c:pt>
                <c:pt idx="8">
                  <c:v>146391299.26999998</c:v>
                </c:pt>
                <c:pt idx="9">
                  <c:v>146391299.27000001</c:v>
                </c:pt>
                <c:pt idx="10">
                  <c:v>146391299.27000001</c:v>
                </c:pt>
                <c:pt idx="11">
                  <c:v>157396360</c:v>
                </c:pt>
                <c:pt idx="12">
                  <c:v>170323815.19999999</c:v>
                </c:pt>
                <c:pt idx="13">
                  <c:v>222575760.00000003</c:v>
                </c:pt>
                <c:pt idx="14">
                  <c:v>266777237.99999997</c:v>
                </c:pt>
                <c:pt idx="15">
                  <c:v>266777237.99999997</c:v>
                </c:pt>
                <c:pt idx="16">
                  <c:v>274745627.66999996</c:v>
                </c:pt>
                <c:pt idx="17">
                  <c:v>324611770</c:v>
                </c:pt>
                <c:pt idx="18">
                  <c:v>549152569.3499999</c:v>
                </c:pt>
                <c:pt idx="19">
                  <c:v>549152569.3499999</c:v>
                </c:pt>
                <c:pt idx="20">
                  <c:v>549152569.3499999</c:v>
                </c:pt>
                <c:pt idx="21">
                  <c:v>549152569.3499999</c:v>
                </c:pt>
                <c:pt idx="22">
                  <c:v>3598362465.3299994</c:v>
                </c:pt>
                <c:pt idx="23">
                  <c:v>4130794800</c:v>
                </c:pt>
                <c:pt idx="24">
                  <c:v>10098955151.700001</c:v>
                </c:pt>
                <c:pt idx="25">
                  <c:v>23761047186.299992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B7C4-4158-8F64-B5696A3F9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[zk_2023_2.xlsx]cog!Сводная таблица69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effectLst/>
              </a:rPr>
              <a:t>АБСОЛЮТНЫЕ ОБЪЕМЫ ЗАТРАТ НА ЛЕКАРСТВЕННОЕ ОБЕСПЕЧЕНИЕ ОРФАННЫХ НОЗОЛОГИЙ ПО ПРОГРАММЕ КРУГ ДОБРА, В РАЗРЕЗЕ НОЗОЛОГИЧСКИХ ГРУПП (ПО ИТОГАМ 2023 Г) </a:t>
            </a:r>
            <a:endParaRPr lang="ru-RU" sz="1050" dirty="0">
              <a:effectLst/>
            </a:endParaRPr>
          </a:p>
        </c:rich>
      </c:tx>
      <c:layout>
        <c:manualLayout>
          <c:xMode val="edge"/>
          <c:yMode val="edge"/>
          <c:x val="1.4085054936730373E-2"/>
          <c:y val="9.94097254021593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cog!$O$1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-1.1917408266658356E-16"/>
                  <c:y val="-2.7337674485593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C9-465D-BDDE-2741D0857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cog!$N$2:$N$28</c:f>
              <c:strCache>
                <c:ptCount val="26"/>
                <c:pt idx="0">
                  <c:v>Злокачественные заболевания новообразования с транслокацией гена NTRK</c:v>
                </c:pt>
                <c:pt idx="1">
                  <c:v>ALK-позитивные опухоли</c:v>
                </c:pt>
                <c:pt idx="2">
                  <c:v>Хроническая воспалительная демилинизирующая полиневропатия</c:v>
                </c:pt>
                <c:pt idx="3">
                  <c:v>Мукополисахаридоз IV A</c:v>
                </c:pt>
                <c:pt idx="4">
                  <c:v>Легочная артериальная гипертензия, ассоциированная</c:v>
                </c:pt>
                <c:pt idx="5">
                  <c:v>Дефицит лизосомной  кислой липазы</c:v>
                </c:pt>
                <c:pt idx="6">
                  <c:v>Пропионовая ацидемия</c:v>
                </c:pt>
                <c:pt idx="7">
                  <c:v>Периодический синдром, ассоциированный с рецептором фактора некроза опухоли</c:v>
                </c:pt>
                <c:pt idx="8">
                  <c:v>Семейная средиземноморская лихорадка</c:v>
                </c:pt>
                <c:pt idx="9">
                  <c:v>Гипер-IGD-cиндром/Синдром дефицита мевалонат-киназы (HIDS/MKD)</c:v>
                </c:pt>
                <c:pt idx="10">
                  <c:v>Криопирин-ассоциированный периодический синдром</c:v>
                </c:pt>
                <c:pt idx="11">
                  <c:v>Наследственный ангионевротический отек</c:v>
                </c:pt>
                <c:pt idx="12">
                  <c:v>Синдром короткой кишки</c:v>
                </c:pt>
                <c:pt idx="13">
                  <c:v>Гипофосфатазия</c:v>
                </c:pt>
                <c:pt idx="14">
                  <c:v>Метилмалоновая ацидемия</c:v>
                </c:pt>
                <c:pt idx="15">
                  <c:v>Изовалериановая ацидемия</c:v>
                </c:pt>
                <c:pt idx="16">
                  <c:v>Туберозный склероз</c:v>
                </c:pt>
                <c:pt idx="17">
                  <c:v>Болезнь Помпе</c:v>
                </c:pt>
                <c:pt idx="18">
                  <c:v>Нейробластома</c:v>
                </c:pt>
                <c:pt idx="19">
                  <c:v>Остеосаркома</c:v>
                </c:pt>
                <c:pt idx="20">
                  <c:v>Рабдомиосаркома</c:v>
                </c:pt>
                <c:pt idx="21">
                  <c:v>Саркома Юинга</c:v>
                </c:pt>
                <c:pt idx="22">
                  <c:v>Муковисцидоз</c:v>
                </c:pt>
                <c:pt idx="23">
                  <c:v>Нейрофиброматоз 1 типа</c:v>
                </c:pt>
                <c:pt idx="24">
                  <c:v>Миодистрофия Дюшенна-Беккера</c:v>
                </c:pt>
                <c:pt idx="25">
                  <c:v>Спинальная мышечная атрофия</c:v>
                </c:pt>
              </c:strCache>
            </c:strRef>
          </c:cat>
          <c:val>
            <c:numRef>
              <c:f>cog!$O$2:$O$28</c:f>
              <c:numCache>
                <c:formatCode>General</c:formatCode>
                <c:ptCount val="26"/>
                <c:pt idx="0">
                  <c:v>7259985</c:v>
                </c:pt>
                <c:pt idx="1">
                  <c:v>15304755.6</c:v>
                </c:pt>
                <c:pt idx="2">
                  <c:v>29557866</c:v>
                </c:pt>
                <c:pt idx="3">
                  <c:v>41719381.649999999</c:v>
                </c:pt>
                <c:pt idx="4">
                  <c:v>56100457.200000003</c:v>
                </c:pt>
                <c:pt idx="5">
                  <c:v>117256678.39999999</c:v>
                </c:pt>
                <c:pt idx="6">
                  <c:v>123854530.8</c:v>
                </c:pt>
                <c:pt idx="7">
                  <c:v>146391299.26999998</c:v>
                </c:pt>
                <c:pt idx="8">
                  <c:v>146391299.26999998</c:v>
                </c:pt>
                <c:pt idx="9">
                  <c:v>146391299.27000001</c:v>
                </c:pt>
                <c:pt idx="10">
                  <c:v>146391299.27000001</c:v>
                </c:pt>
                <c:pt idx="11">
                  <c:v>157396360</c:v>
                </c:pt>
                <c:pt idx="12">
                  <c:v>170323815.19999999</c:v>
                </c:pt>
                <c:pt idx="13">
                  <c:v>222575760.00000003</c:v>
                </c:pt>
                <c:pt idx="14">
                  <c:v>266777237.99999997</c:v>
                </c:pt>
                <c:pt idx="15">
                  <c:v>266777237.99999997</c:v>
                </c:pt>
                <c:pt idx="16">
                  <c:v>274745627.66999996</c:v>
                </c:pt>
                <c:pt idx="17">
                  <c:v>324611770</c:v>
                </c:pt>
                <c:pt idx="18">
                  <c:v>549152569.3499999</c:v>
                </c:pt>
                <c:pt idx="19">
                  <c:v>549152569.3499999</c:v>
                </c:pt>
                <c:pt idx="20">
                  <c:v>549152569.3499999</c:v>
                </c:pt>
                <c:pt idx="21">
                  <c:v>549152569.3499999</c:v>
                </c:pt>
                <c:pt idx="22">
                  <c:v>3598362465.3299994</c:v>
                </c:pt>
                <c:pt idx="23">
                  <c:v>4130794800</c:v>
                </c:pt>
                <c:pt idx="24">
                  <c:v>10098955151.700001</c:v>
                </c:pt>
                <c:pt idx="25">
                  <c:v>23761047186.299992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9-465D-BDDE-2741D08577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27802767"/>
        <c:axId val="927806095"/>
      </c:barChart>
      <c:catAx>
        <c:axId val="92780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806095"/>
        <c:crosses val="autoZero"/>
        <c:auto val="1"/>
        <c:lblAlgn val="ctr"/>
        <c:lblOffset val="100"/>
        <c:noMultiLvlLbl val="0"/>
      </c:catAx>
      <c:valAx>
        <c:axId val="927806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802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[zk_2023_2.xlsx]cog!Сводная таблица70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cog!$AB$1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1-43A5-9CE5-13B85D3A881B}"/>
              </c:ext>
            </c:extLst>
          </c:dPt>
          <c:cat>
            <c:strRef>
              <c:f>cog!$AA$2:$AA$3</c:f>
              <c:strCache>
                <c:ptCount val="1"/>
                <c:pt idx="0">
                  <c:v>Импортные</c:v>
                </c:pt>
              </c:strCache>
            </c:strRef>
          </c:cat>
          <c:val>
            <c:numRef>
              <c:f>cog!$AB$2:$AB$3</c:f>
              <c:numCache>
                <c:formatCode>General</c:formatCode>
                <c:ptCount val="1"/>
                <c:pt idx="0">
                  <c:v>46445596541.329971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1-43A5-9CE5-13B85D3A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[zk_2023_2.xlsx]vzn!Сводная таблица66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22899000244785428"/>
              <c:y val="-8.76822154337693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33543505241414256"/>
                  <c:h val="0.18739387141499586"/>
                </c:manualLayout>
              </c15:layout>
            </c:ext>
          </c:extLst>
        </c:dLbl>
      </c:pivotFmt>
      <c:pivotFmt>
        <c:idx val="2"/>
        <c:spPr>
          <a:solidFill>
            <a:schemeClr val="accent2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6634672782007842"/>
              <c:y val="4.49652386839843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4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20997876379065264"/>
              <c:y val="-9.442700123636706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1204559021201852"/>
                  <c:h val="9.4973665240525085E-2"/>
                </c:manualLayout>
              </c15:layout>
            </c:ext>
          </c:extLst>
        </c:dLbl>
      </c:pivotFmt>
      <c:pivotFmt>
        <c:idx val="6"/>
        <c:spPr>
          <a:solidFill>
            <a:schemeClr val="accent3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4998475459187399"/>
              <c:y val="7.194438189437488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4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0.17180071889614656"/>
              <c:y val="9.442700123636703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5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0635282598332882"/>
              <c:y val="-0.1259026683151560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3.5450941994442944E-2"/>
              <c:y val="0.1573783353939450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2899000244785428"/>
              <c:y val="-8.76822154337693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33543505241414256"/>
                  <c:h val="0.18739387141499586"/>
                </c:manualLayout>
              </c15:layout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3.5450941994442944E-2"/>
              <c:y val="0.1573783353939450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0997876379065264"/>
              <c:y val="-9.442700123636706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1204559021201852"/>
                  <c:h val="9.4973665240525085E-2"/>
                </c:manualLayout>
              </c15:layout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6634672782007842"/>
              <c:y val="4.49652386839843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4998475459187399"/>
              <c:y val="7.194438189437488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7180071889614656"/>
              <c:y val="9.442700123636703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10635282598332882"/>
              <c:y val="-0.1259026683151560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2899000244785428"/>
              <c:y val="-8.768221543376938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33543505241414256"/>
                  <c:h val="0.18739387141499586"/>
                </c:manualLayout>
              </c15:layout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3.5450941994442944E-2"/>
              <c:y val="0.1573783353939450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20997876379065264"/>
              <c:y val="-9.442700123636706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21204559021201852"/>
                  <c:h val="9.4973665240525085E-2"/>
                </c:manualLayout>
              </c15:layout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6634672782007842"/>
              <c:y val="4.49652386839843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4998475459187399"/>
              <c:y val="7.1944381894374881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0.17180071889614656"/>
              <c:y val="9.4427001236367034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0.10635282598332882"/>
              <c:y val="-0.12590266831515609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borderCallout2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1480625431486081"/>
          <c:y val="0.14471575698328648"/>
          <c:w val="0.51571988488034171"/>
          <c:h val="0.6071790386604587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[zk_2023_2.xlsx]cog!Сводная таблица71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effectLst/>
              </a:rPr>
              <a:t>АБСОЛЮТНЫЕ ОБЪЕМЫ ЗАТРАТ НА ЛЕКАРСТВЕННОЕ ОБЕСПЕЧЕНИЕ ОРФАННЫХ НОЗОЛОГИЙ ПО ПРОГРАММЕ КРУГ ДОБРА, В РАЗРЕЗЕ НОЗОЛОГИЧСКИХ ГРУПП (ПО ИТОГАМ 2023 Г) </a:t>
            </a:r>
            <a:endParaRPr lang="ru-RU" sz="1200" dirty="0"/>
          </a:p>
        </c:rich>
      </c:tx>
      <c:layout>
        <c:manualLayout>
          <c:xMode val="edge"/>
          <c:yMode val="edge"/>
          <c:x val="2.7235638916656372E-2"/>
          <c:y val="2.2455118936101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cog!$AQ$1:$AQ$2</c:f>
              <c:strCache>
                <c:ptCount val="1"/>
                <c:pt idx="0">
                  <c:v>Импортные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cog!$AP$3:$AP$23</c:f>
              <c:strCache>
                <c:ptCount val="20"/>
                <c:pt idx="0">
                  <c:v>ЭНТРЕКТИНИБ</c:v>
                </c:pt>
                <c:pt idx="1">
                  <c:v>КРИЗОТИНИБ</c:v>
                </c:pt>
                <c:pt idx="2">
                  <c:v>ИММУНОГЛОБУЛИН ЧЕЛОВЕКА НОРМАЛЬНЫЙ</c:v>
                </c:pt>
                <c:pt idx="3">
                  <c:v>ЭЛОСУЛЬФАЗА АЛЬФА</c:v>
                </c:pt>
                <c:pt idx="4">
                  <c:v>СЕЛЕКСИПАГ</c:v>
                </c:pt>
                <c:pt idx="5">
                  <c:v>СЕБЕЛИПАЗА АЛЬФА</c:v>
                </c:pt>
                <c:pt idx="6">
                  <c:v>ЛАНАДЕЛУМАБ</c:v>
                </c:pt>
                <c:pt idx="7">
                  <c:v>ТЕДУГЛУТИД</c:v>
                </c:pt>
                <c:pt idx="8">
                  <c:v>АСФОТАЗА АЛЬФА</c:v>
                </c:pt>
                <c:pt idx="9">
                  <c:v>ЭВЕРОЛИМУС</c:v>
                </c:pt>
                <c:pt idx="10">
                  <c:v>АЛГЛЮКОЗИДАЗА АЛЬФА</c:v>
                </c:pt>
                <c:pt idx="11">
                  <c:v>КАНАКИНУМАБ</c:v>
                </c:pt>
                <c:pt idx="12">
                  <c:v>КАРГЛУМОВАЯ КИСЛОТА</c:v>
                </c:pt>
                <c:pt idx="13">
                  <c:v>ДИНУТУКСИМАБ БЕТА</c:v>
                </c:pt>
                <c:pt idx="14">
                  <c:v>ИВАКАФТОР+ЛУМАКАФТОР</c:v>
                </c:pt>
                <c:pt idx="15">
                  <c:v>СЕЛУМЕТИНИБ</c:v>
                </c:pt>
                <c:pt idx="16">
                  <c:v>НУСИНЕРСЕН</c:v>
                </c:pt>
                <c:pt idx="17">
                  <c:v>ОНАСЕМНОГЕН АБЕПАРВОВЕК</c:v>
                </c:pt>
                <c:pt idx="18">
                  <c:v>РИСДИПЛАМ</c:v>
                </c:pt>
                <c:pt idx="19">
                  <c:v>АТАЛУРЕН</c:v>
                </c:pt>
              </c:strCache>
            </c:strRef>
          </c:cat>
          <c:val>
            <c:numRef>
              <c:f>cog!$AQ$3:$AQ$23</c:f>
              <c:numCache>
                <c:formatCode>General</c:formatCode>
                <c:ptCount val="20"/>
                <c:pt idx="0">
                  <c:v>7259985</c:v>
                </c:pt>
                <c:pt idx="1">
                  <c:v>15304755.6</c:v>
                </c:pt>
                <c:pt idx="2">
                  <c:v>29557866</c:v>
                </c:pt>
                <c:pt idx="3">
                  <c:v>41719381.649999999</c:v>
                </c:pt>
                <c:pt idx="4">
                  <c:v>56100457.200000003</c:v>
                </c:pt>
                <c:pt idx="5">
                  <c:v>117256678.39999999</c:v>
                </c:pt>
                <c:pt idx="6">
                  <c:v>157396360</c:v>
                </c:pt>
                <c:pt idx="7">
                  <c:v>170323815.19999999</c:v>
                </c:pt>
                <c:pt idx="8">
                  <c:v>222575760.00000003</c:v>
                </c:pt>
                <c:pt idx="9">
                  <c:v>274745627.66999996</c:v>
                </c:pt>
                <c:pt idx="10">
                  <c:v>324611770</c:v>
                </c:pt>
                <c:pt idx="11">
                  <c:v>585565197.07999992</c:v>
                </c:pt>
                <c:pt idx="12">
                  <c:v>657409006.79999995</c:v>
                </c:pt>
                <c:pt idx="13">
                  <c:v>2196610277.3999996</c:v>
                </c:pt>
                <c:pt idx="14">
                  <c:v>3598362465.3299994</c:v>
                </c:pt>
                <c:pt idx="15">
                  <c:v>4130794800</c:v>
                </c:pt>
                <c:pt idx="16">
                  <c:v>7005556417.3000002</c:v>
                </c:pt>
                <c:pt idx="17">
                  <c:v>8365802500</c:v>
                </c:pt>
                <c:pt idx="18">
                  <c:v>8389688269</c:v>
                </c:pt>
                <c:pt idx="19">
                  <c:v>10098955151.700001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3-4AB7-920C-1F18759EE4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27766159"/>
        <c:axId val="927766575"/>
      </c:barChart>
      <c:catAx>
        <c:axId val="927766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66575"/>
        <c:crosses val="autoZero"/>
        <c:auto val="1"/>
        <c:lblAlgn val="ctr"/>
        <c:lblOffset val="100"/>
        <c:noMultiLvlLbl val="0"/>
      </c:catAx>
      <c:valAx>
        <c:axId val="927766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776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[zk_2023_2.xlsx]cog!Сводная таблица72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radarChart>
        <c:radarStyle val="filled"/>
        <c:varyColors val="0"/>
        <c:ser>
          <c:idx val="0"/>
          <c:order val="0"/>
          <c:tx>
            <c:strRef>
              <c:f>cog!$BL$1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cog!$BK$2:$BK$11</c:f>
              <c:strCache>
                <c:ptCount val="9"/>
                <c:pt idx="0">
                  <c:v>ИРЛАНДИЯ</c:v>
                </c:pt>
                <c:pt idx="1">
                  <c:v>Итальянская Республика</c:v>
                </c:pt>
                <c:pt idx="2">
                  <c:v>Королевство Испания</c:v>
                </c:pt>
                <c:pt idx="3">
                  <c:v>Республика Индия</c:v>
                </c:pt>
                <c:pt idx="4">
                  <c:v>Соединенное Королевство Великобритании и Северной Ирландии</c:v>
                </c:pt>
                <c:pt idx="5">
                  <c:v>Соединенные Штаты Америки</c:v>
                </c:pt>
                <c:pt idx="6">
                  <c:v>Федеративная Республика Германия</c:v>
                </c:pt>
                <c:pt idx="7">
                  <c:v>Французская Республика</c:v>
                </c:pt>
                <c:pt idx="8">
                  <c:v>Швейцарская Конфедерация</c:v>
                </c:pt>
              </c:strCache>
            </c:strRef>
          </c:cat>
          <c:val>
            <c:numRef>
              <c:f>cog!$BL$2:$BL$11</c:f>
              <c:numCache>
                <c:formatCode>General</c:formatCode>
                <c:ptCount val="9"/>
                <c:pt idx="0">
                  <c:v>596358877.20000005</c:v>
                </c:pt>
                <c:pt idx="1">
                  <c:v>9406533175.5</c:v>
                </c:pt>
                <c:pt idx="2">
                  <c:v>3171557251.3499999</c:v>
                </c:pt>
                <c:pt idx="3">
                  <c:v>142922707.19999999</c:v>
                </c:pt>
                <c:pt idx="4">
                  <c:v>2209405132.71</c:v>
                </c:pt>
                <c:pt idx="5">
                  <c:v>20889008277.970005</c:v>
                </c:pt>
                <c:pt idx="6">
                  <c:v>235767860.04999998</c:v>
                </c:pt>
                <c:pt idx="7">
                  <c:v>514486299.60000002</c:v>
                </c:pt>
                <c:pt idx="8">
                  <c:v>9279556959.7500019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E-4C9B-9B95-CA57CF5A7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669295"/>
        <c:axId val="796672207"/>
      </c:radarChart>
      <c:catAx>
        <c:axId val="796669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672207"/>
        <c:crosses val="autoZero"/>
        <c:auto val="1"/>
        <c:lblAlgn val="ctr"/>
        <c:lblOffset val="100"/>
        <c:noMultiLvlLbl val="0"/>
      </c:catAx>
      <c:valAx>
        <c:axId val="7966722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666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[zk_2023_2.xlsx]cog!Сводная таблица73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effectLst/>
              </a:rPr>
              <a:t>РЕЙТИНГ ПРОИЗВОДИТЕЛЕЙ ЛЕКАРСТВЕННЫХ ПРЕПАРАТОВ, ДЛЯ ТЕРАПИИ ОРФАННЫХ ЗАБОЛЕВАНИЙ ПО АБСОЛЮТНЫМ ЗАТРАТАМ, ПО ПРОГРАММЕ КРУГ ДОБРА (ПО ИТОГАМ 2023 Г)</a:t>
            </a:r>
            <a:endParaRPr lang="ru-RU" sz="1200" dirty="0">
              <a:effectLst/>
            </a:endParaRPr>
          </a:p>
        </c:rich>
      </c:tx>
      <c:layout>
        <c:manualLayout>
          <c:xMode val="edge"/>
          <c:yMode val="edge"/>
          <c:x val="1.860381608411665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cog!$BY$1:$BY$2</c:f>
              <c:strCache>
                <c:ptCount val="1"/>
                <c:pt idx="0">
                  <c:v>Импортные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cog!$BX$3:$BX$25</c:f>
              <c:strCache>
                <c:ptCount val="22"/>
                <c:pt idx="0">
                  <c:v>МЭЙН ФАРМА ИНК</c:v>
                </c:pt>
                <c:pt idx="1">
                  <c:v>ПФАЙЗЕР МЭНЮФЭКЧУРИНГ ДОЙЧЛЕНД ГМБХ</c:v>
                </c:pt>
                <c:pt idx="2">
                  <c:v>СИЭСЭЛ БЕРИНГ АГ</c:v>
                </c:pt>
                <c:pt idx="3">
                  <c:v>АЛЕКСИОН ФАРМА ИНТЕРНЕШНЛ ОПЕРЕЙШНС ЛТД</c:v>
                </c:pt>
                <c:pt idx="4">
                  <c:v>БАКСТЕР ОНКОЛОГИЯ ГМБХ</c:v>
                </c:pt>
                <c:pt idx="5">
                  <c:v>ЭКСЕЛЛА ГМБХ</c:v>
                </c:pt>
                <c:pt idx="6">
                  <c:v>КАТАЛЕНТ ИНДИАНА ЛЛС</c:v>
                </c:pt>
                <c:pt idx="7">
                  <c:v>ВЕТТЕР ФАРМА-ФЕРТИГУНГ ГМБХ</c:v>
                </c:pt>
                <c:pt idx="8">
                  <c:v>АПОТЕКОН ФАРМАСЬЮТИКАЛС ПВТ ЛТД</c:v>
                </c:pt>
                <c:pt idx="9">
                  <c:v>ПАТЕОН С.П.А.</c:v>
                </c:pt>
                <c:pt idx="10">
                  <c:v>АЛЕКСИОН ФАРМА ИНТЕРНЕШНЛ ОПЕРЕЙШНС АНЛИМИТЕД КОМПАНИ</c:v>
                </c:pt>
                <c:pt idx="11">
                  <c:v>ДЖЕНЗАЙМ ИРЛАНДИЯ ЛТД</c:v>
                </c:pt>
                <c:pt idx="12">
                  <c:v>ЛАБОРАТОРИИ БТТ</c:v>
                </c:pt>
                <c:pt idx="13">
                  <c:v>НОВАРТИС ФАРМА ШТЕЙН АГ</c:v>
                </c:pt>
                <c:pt idx="14">
                  <c:v>ФАРМАСЬЮТИКАЛ МАНУФЭКЧУРИНГ РИСЕРЧ СЕРВИСЕЗ ИНК.</c:v>
                </c:pt>
                <c:pt idx="15">
                  <c:v>ЭЙСИКА КУИНБОРО ЛТД.</c:v>
                </c:pt>
                <c:pt idx="16">
                  <c:v>РОВИ ФАРМА ИНДАСТРИАЛ СЕРВИСИС С.А.</c:v>
                </c:pt>
                <c:pt idx="17">
                  <c:v>ПАТЕОН ФАРМАСЬЮТИКАЛ ИНК.</c:v>
                </c:pt>
                <c:pt idx="18">
                  <c:v>ФАРМАСЬЮТИКАЛ МАНЬЮФЭКЧУРИНГ РЕСЕРЧ СЕРВИСЕЗ ИНК</c:v>
                </c:pt>
                <c:pt idx="19">
                  <c:v>НОВАРТИС ГЕННЫЕ ТЕРАПИИ ИНК</c:v>
                </c:pt>
                <c:pt idx="20">
                  <c:v>Ф. ХОФФМАНН-ЛЯ РОШ ЛТД.</c:v>
                </c:pt>
                <c:pt idx="21">
                  <c:v>ПАТЕОН ИТАЛИЯ С.П.А.</c:v>
                </c:pt>
              </c:strCache>
            </c:strRef>
          </c:cat>
          <c:val>
            <c:numRef>
              <c:f>cog!$BY$3:$BY$25</c:f>
              <c:numCache>
                <c:formatCode>General</c:formatCode>
                <c:ptCount val="22"/>
                <c:pt idx="0">
                  <c:v>7259985</c:v>
                </c:pt>
                <c:pt idx="1">
                  <c:v>15304755.6</c:v>
                </c:pt>
                <c:pt idx="2">
                  <c:v>29557866</c:v>
                </c:pt>
                <c:pt idx="3">
                  <c:v>32934742.399999999</c:v>
                </c:pt>
                <c:pt idx="4">
                  <c:v>34042665.600000001</c:v>
                </c:pt>
                <c:pt idx="5">
                  <c:v>56100457.200000003</c:v>
                </c:pt>
                <c:pt idx="6">
                  <c:v>68795760</c:v>
                </c:pt>
                <c:pt idx="7">
                  <c:v>130319981.65000001</c:v>
                </c:pt>
                <c:pt idx="8">
                  <c:v>142922707.19999999</c:v>
                </c:pt>
                <c:pt idx="9">
                  <c:v>204366480.79999998</c:v>
                </c:pt>
                <c:pt idx="10">
                  <c:v>238812364.80000001</c:v>
                </c:pt>
                <c:pt idx="11">
                  <c:v>324611770</c:v>
                </c:pt>
                <c:pt idx="12">
                  <c:v>514486299.60000002</c:v>
                </c:pt>
                <c:pt idx="13">
                  <c:v>860310824.75</c:v>
                </c:pt>
                <c:pt idx="14">
                  <c:v>1388957332.6199999</c:v>
                </c:pt>
                <c:pt idx="15">
                  <c:v>2209405132.71</c:v>
                </c:pt>
                <c:pt idx="16">
                  <c:v>3171557251.3499999</c:v>
                </c:pt>
                <c:pt idx="17">
                  <c:v>4130794800</c:v>
                </c:pt>
                <c:pt idx="18">
                  <c:v>6927397900.3500004</c:v>
                </c:pt>
                <c:pt idx="19">
                  <c:v>8365802500</c:v>
                </c:pt>
                <c:pt idx="20">
                  <c:v>8389688269</c:v>
                </c:pt>
                <c:pt idx="21">
                  <c:v>9202166694.6999989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F-40B4-AAEC-AC92C3E0A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1047327"/>
        <c:axId val="991047743"/>
      </c:barChart>
      <c:catAx>
        <c:axId val="99104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47743"/>
        <c:crosses val="autoZero"/>
        <c:auto val="1"/>
        <c:lblAlgn val="ctr"/>
        <c:lblOffset val="100"/>
        <c:noMultiLvlLbl val="0"/>
      </c:catAx>
      <c:valAx>
        <c:axId val="991047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4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таблица25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pivot!$AS$4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55-408C-8C9B-93022B92523F}"/>
              </c:ext>
            </c:extLst>
          </c:dPt>
          <c:cat>
            <c:strRef>
              <c:f>pivot!$AS$5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pivot!$AS$5</c:f>
              <c:numCache>
                <c:formatCode>General</c:formatCode>
                <c:ptCount val="1"/>
                <c:pt idx="0">
                  <c:v>87.961228000000006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5-408C-8C9B-93022B925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[Result_1041.xlsx]Лист1!Сводная таблица80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>
              <a:lumMod val="6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5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1.2281355870283905E-2"/>
              <c:y val="8.333333333333332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4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4.9125423481135716E-2"/>
              <c:y val="8.796296296296296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3">
              <a:lumMod val="6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6.9594349931609067E-2"/>
              <c:y val="-0.10185185185185185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9594349931609067E-2"/>
              <c:y val="-0.10185185185185185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4.9125423481135716E-2"/>
              <c:y val="8.796296296296296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2281355870283905E-2"/>
              <c:y val="8.333333333333332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6.9594349931609067E-2"/>
              <c:y val="-0.10185185185185185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4.9125423481135716E-2"/>
              <c:y val="8.7962962962962965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dLbl>
          <c:idx val="0"/>
          <c:layout>
            <c:manualLayout>
              <c:x val="-1.2281355870283905E-2"/>
              <c:y val="8.3333333333333329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Лист1!$P$2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6-47CC-AEBB-961A47CDFA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6-47CC-AEBB-961A47CDFA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6-47CC-AEBB-961A47CDFA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6-47CC-AEBB-961A47CDFA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E6-47CC-AEBB-961A47CDFA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E6-47CC-AEBB-961A47CDFA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4E6-47CC-AEBB-961A47CDFA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4E6-47CC-AEBB-961A47CDFAD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4E6-47CC-AEBB-961A47CDFAD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4E6-47CC-AEBB-961A47CDFAD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4E6-47CC-AEBB-961A47CDFAD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4E6-47CC-AEBB-961A47CDFAD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6-47CC-AEBB-961A47CDFAD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E6-47CC-AEBB-961A47CDFAD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6-47CC-AEBB-961A47CDFAD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6-47CC-AEBB-961A47CDFAD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E6-47CC-AEBB-961A47CDFAD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E6-47CC-AEBB-961A47CDFAD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E6-47CC-AEBB-961A47CDFAD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E6-47CC-AEBB-961A47CDFAD3}"/>
                </c:ext>
              </c:extLst>
            </c:dLbl>
            <c:dLbl>
              <c:idx val="8"/>
              <c:layout>
                <c:manualLayout>
                  <c:x val="0.16198685436937843"/>
                  <c:y val="-0.132176033612682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E6-47CC-AEBB-961A47CDFAD3}"/>
                </c:ext>
              </c:extLst>
            </c:dLbl>
            <c:dLbl>
              <c:idx val="9"/>
              <c:layout>
                <c:manualLayout>
                  <c:x val="0.20420250451995633"/>
                  <c:y val="1.72070798981717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4E6-47CC-AEBB-961A47CDFAD3}"/>
                </c:ext>
              </c:extLst>
            </c:dLbl>
            <c:dLbl>
              <c:idx val="10"/>
              <c:layout>
                <c:manualLayout>
                  <c:x val="-0.28391524103378307"/>
                  <c:y val="5.84379716983946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4699718632173"/>
                      <c:h val="0.239551650489223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4E6-47CC-AEBB-961A47CDFAD3}"/>
                </c:ext>
              </c:extLst>
            </c:dLbl>
            <c:dLbl>
              <c:idx val="11"/>
              <c:layout>
                <c:manualLayout>
                  <c:x val="-0.13489301533249506"/>
                  <c:y val="-0.118769004732056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017038918621"/>
                      <c:h val="0.25471365109331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24E6-47CC-AEBB-961A47CDFAD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Лист1!$O$3:$O$15</c:f>
              <c:strCache>
                <c:ptCount val="12"/>
                <c:pt idx="0">
                  <c:v>Миодистрофия Дюшенна-Беккера</c:v>
                </c:pt>
                <c:pt idx="1">
                  <c:v>Хроническая воспалительная демилинизирующая полиневропатия</c:v>
                </c:pt>
                <c:pt idx="2">
                  <c:v>Дефицит лизосомной кислой липазы</c:v>
                </c:pt>
                <c:pt idx="3">
                  <c:v>Гипофосфатазия</c:v>
                </c:pt>
                <c:pt idx="4">
                  <c:v>Синдром короткой кишки</c:v>
                </c:pt>
                <c:pt idx="5">
                  <c:v>Рабдомиосаркома</c:v>
                </c:pt>
                <c:pt idx="6">
                  <c:v>Наследственный ангионевротический отек</c:v>
                </c:pt>
                <c:pt idx="7">
                  <c:v>Семейная средиземноморская лихорадка</c:v>
                </c:pt>
                <c:pt idx="8">
                  <c:v>Туберозный склероз</c:v>
                </c:pt>
                <c:pt idx="9">
                  <c:v>Муковисцидоз</c:v>
                </c:pt>
                <c:pt idx="10">
                  <c:v>Нейрофиброматоз 1 типа</c:v>
                </c:pt>
                <c:pt idx="11">
                  <c:v>Спинальная мышечная атрофия</c:v>
                </c:pt>
              </c:strCache>
            </c:strRef>
          </c:cat>
          <c:val>
            <c:numRef>
              <c:f>Лист1!$P$3:$P$15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19</c:v>
                </c:pt>
                <c:pt idx="9">
                  <c:v>24</c:v>
                </c:pt>
                <c:pt idx="10">
                  <c:v>27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4E6-47CC-AEBB-961A47CD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[Result_1041.xlsx]Лист1!Сводная таблица79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Лист1!$A$4:$A$8</c:f>
              <c:strCache>
                <c:ptCount val="4"/>
                <c:pt idx="0">
                  <c:v>Переход 1 квартале</c:v>
                </c:pt>
                <c:pt idx="1">
                  <c:v>Переход в 3 квартале</c:v>
                </c:pt>
                <c:pt idx="2">
                  <c:v>Переход в 4 квартале</c:v>
                </c:pt>
                <c:pt idx="3">
                  <c:v>Переход во 2 квартале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4"/>
                <c:pt idx="0">
                  <c:v>22</c:v>
                </c:pt>
                <c:pt idx="1">
                  <c:v>36</c:v>
                </c:pt>
                <c:pt idx="2">
                  <c:v>49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F-4FE3-8128-CB2DB7B3B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1967983"/>
        <c:axId val="691956335"/>
      </c:barChart>
      <c:catAx>
        <c:axId val="69196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956335"/>
        <c:crosses val="autoZero"/>
        <c:auto val="1"/>
        <c:lblAlgn val="ctr"/>
        <c:lblOffset val="100"/>
        <c:noMultiLvlLbl val="0"/>
      </c:catAx>
      <c:valAx>
        <c:axId val="69195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96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таблица25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[zk_2023_2.xlsx]med_pivot!Сводная таблица74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med_pivot!$A$1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4-4CC5-AD6F-5AEC10E6497A}"/>
              </c:ext>
            </c:extLst>
          </c:dPt>
          <c:dLbls>
            <c:delete val="1"/>
          </c:dLbls>
          <c:cat>
            <c:strRef>
              <c:f>med_pivot!$A$2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med_pivot!$A$2</c:f>
              <c:numCache>
                <c:formatCode>_(* #,##0.00_);_(* \(#,##0.00\);_(* "-"??_);_(@_)</c:formatCode>
                <c:ptCount val="1"/>
                <c:pt idx="0">
                  <c:v>1643846102.5400002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14-4CC5-AD6F-5AEC10E649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[zk_2023_2.xlsx]med_pivot!Сводная таблица75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med_pivot!$N$1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4-4747-AD9C-14D587ACAA60}"/>
              </c:ext>
            </c:extLst>
          </c:dPt>
          <c:cat>
            <c:strRef>
              <c:f>med_pivot!$N$2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med_pivot!$N$2</c:f>
              <c:numCache>
                <c:formatCode>_(* #,##0.00_);_(* \(#,##0.00\);_(* "-"??_);_(@_)</c:formatCode>
                <c:ptCount val="1"/>
                <c:pt idx="0">
                  <c:v>17123144.689999994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4-4747-AD9C-14D587ACA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таблица25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pivot!$V$3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7-404B-BEF9-5465E15E5D1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7-404B-BEF9-5465E15E5D1B}"/>
              </c:ext>
            </c:extLst>
          </c:dPt>
          <c:cat>
            <c:strRef>
              <c:f>pivot!$U$4:$U$6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pivot!$V$4:$V$6</c:f>
              <c:numCache>
                <c:formatCode>General</c:formatCode>
                <c:ptCount val="2"/>
                <c:pt idx="0">
                  <c:v>32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C7-404B-BEF9-5465E15E5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5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таблица22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pivot!$AB$3</c:f>
              <c:strCache>
                <c:ptCount val="1"/>
                <c:pt idx="0">
                  <c:v>Итог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94-4EB2-A006-07169B6195C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94-4EB2-A006-07169B6195C8}"/>
              </c:ext>
            </c:extLst>
          </c:dPt>
          <c:cat>
            <c:strRef>
              <c:f>pivot!$AA$4:$AA$6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pivot!$AB$4:$AB$6</c:f>
              <c:numCache>
                <c:formatCode>General</c:formatCode>
                <c:ptCount val="2"/>
                <c:pt idx="0">
                  <c:v>26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4-4EB2-A006-07169B619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таблица24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pivot!$AN$3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8-4577-A8F5-9B06859AB55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18-4577-A8F5-9B06859AB553}"/>
              </c:ext>
            </c:extLst>
          </c:dPt>
          <c:cat>
            <c:strRef>
              <c:f>pivot!$AM$4:$AM$6</c:f>
              <c:strCache>
                <c:ptCount val="2"/>
                <c:pt idx="0">
                  <c:v>Зарег</c:v>
                </c:pt>
                <c:pt idx="1">
                  <c:v>Не зарег</c:v>
                </c:pt>
              </c:strCache>
            </c:strRef>
          </c:cat>
          <c:val>
            <c:numRef>
              <c:f>pivot!$AN$4:$AN$6</c:f>
              <c:numCache>
                <c:formatCode>General</c:formatCode>
                <c:ptCount val="2"/>
                <c:pt idx="0">
                  <c:v>5131</c:v>
                </c:pt>
                <c:pt idx="1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8-4577-A8F5-9B06859AB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таблица26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5875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pivot!$AZ$4</c:f>
              <c:strCache>
                <c:ptCount val="1"/>
                <c:pt idx="0">
                  <c:v>Итог</c:v>
                </c:pt>
              </c:strCache>
            </c:strRef>
          </c:tx>
          <c:spPr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C-44D1-BD51-8C9DF28ECD6C}"/>
              </c:ext>
            </c:extLst>
          </c:dPt>
          <c:cat>
            <c:strRef>
              <c:f>pivot!$AZ$5</c:f>
              <c:strCache>
                <c:ptCount val="1"/>
                <c:pt idx="0">
                  <c:v>Итог</c:v>
                </c:pt>
              </c:strCache>
            </c:strRef>
          </c:cat>
          <c:val>
            <c:numRef>
              <c:f>pivot!$AZ$5</c:f>
              <c:numCache>
                <c:formatCode>General</c:formatCode>
                <c:ptCount val="1"/>
                <c:pt idx="0">
                  <c:v>99.800095200000001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C-44D1-BD51-8C9DF28EC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[datas.xlsx]pivot!Сводная таблица12</c:name>
    <c:fmtId val="19"/>
  </c:pivotSource>
  <c:chart>
    <c:autoTitleDeleted val="1"/>
    <c:pivotFmts>
      <c:pivotFmt>
        <c:idx val="0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40000"/>
              <a:lumOff val="60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3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5"/>
        <c:spPr>
          <a:solidFill>
            <a:schemeClr val="accent6">
              <a:lumMod val="40000"/>
              <a:lumOff val="60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bg1">
              <a:lumMod val="85000"/>
            </a:schemeClr>
          </a:solidFill>
          <a:ln w="15875" cap="rnd">
            <a:solidFill>
              <a:schemeClr val="bg1"/>
            </a:solidFill>
          </a:ln>
          <a:effectLst/>
        </c:spPr>
      </c:pivotFmt>
      <c:pivotFmt>
        <c:idx val="8"/>
        <c:spPr>
          <a:solidFill>
            <a:schemeClr val="accent6">
              <a:lumMod val="40000"/>
              <a:lumOff val="60000"/>
            </a:schemeClr>
          </a:solidFill>
          <a:ln w="15875" cap="rnd">
            <a:solidFill>
              <a:schemeClr val="bg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pivot!$B$3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 cap="rnd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5875" cap="rnd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9-48B2-9140-DE86C1DDF77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5875" cap="rnd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9-48B2-9140-DE86C1DDF7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59-48B2-9140-DE86C1DDF774}"/>
                </c:ext>
              </c:extLst>
            </c:dLbl>
            <c:dLbl>
              <c:idx val="1"/>
              <c:layout>
                <c:manualLayout>
                  <c:x val="0.1905"/>
                  <c:y val="6.34999999999998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59-48B2-9140-DE86C1DDF77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pivot!$A$4:$A$6</c:f>
              <c:strCache>
                <c:ptCount val="2"/>
                <c:pt idx="0">
                  <c:v>Другие</c:v>
                </c:pt>
                <c:pt idx="1">
                  <c:v>Орфанные</c:v>
                </c:pt>
              </c:strCache>
            </c:strRef>
          </c:cat>
          <c:val>
            <c:numRef>
              <c:f>pivot!$B$4:$B$6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9-48B2-9140-DE86C1DDF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3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0.18361</cdr:x>
      <cdr:y>0.15422</cdr:y>
    </cdr:from>
    <cdr:to>
      <cdr:x>0.77403</cdr:x>
      <cdr:y>0.8395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id="{07D60C00-CC88-40B2-BD67-9AE8A8F60F13}"/>
            </a:ext>
          </a:extLst>
        </cdr:cNvPr>
        <cdr:cNvSpPr/>
      </cdr:nvSpPr>
      <cdr:spPr>
        <a:xfrm xmlns:a="http://schemas.openxmlformats.org/drawingml/2006/main">
          <a:off x="330492" y="277593"/>
          <a:ext cx="1062758" cy="123350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accent4"/>
              </a:solidFill>
            </a:rPr>
            <a:t>17,3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accent4"/>
              </a:solidFill>
            </a:rPr>
            <a:t>млн. руб.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accent4"/>
              </a:solidFill>
            </a:rPr>
            <a:t>экономии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530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53B86274-F507-4E37-959A-88DF68D03352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64"/>
            <a:ext cx="2946400" cy="495300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7364"/>
            <a:ext cx="2946400" cy="495300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AE75875F-0CF0-43E9-9F0E-7F1E152FD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1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190E9-6EB8-4DF5-BBA0-BB4021364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E830EE-AF4E-4357-BFD7-78EC936F8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33F62-7C0F-4110-B109-2282229B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65194-B819-465B-A666-2930E1D3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B3BC2-7079-4BD7-87B8-0F237C50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6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ADF0E-9217-4CBB-8554-01673A73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CB3F1-A48D-4E2F-A31E-DEE0E7B20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3EC6B-C523-4769-A741-6CE79618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155E7-5DF9-4D01-80D8-E762BB3F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68385-9C5A-456B-AE8A-8D4CC0EC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1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9CACE9-C55E-4158-9BF4-DDE051F93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6B2FC1-F00F-4A70-A300-BE8A205D7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6A580-257E-41EA-B88F-B712F1D5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D6477-14EF-4CC0-8963-FE578BED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30CD2-2164-49EE-8D7A-0E387C53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1D6AE-AB0C-46B8-8D2B-761E8A2F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0F255-F5EE-4A00-8B30-A1C4925E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6A233-94C1-4284-8A88-565200BB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AFDB7-1997-441E-84C2-843DA652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4B64F-B2F2-4C5A-AA2E-C9EDF42C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94CE8-8E1C-4109-9092-5BB681C1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63566-97C0-4F26-B413-528AFDE29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48933-92D5-4961-9A44-F2E4D7B5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05376-094D-4BEC-B080-569197A2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9FEC7-24AE-4D35-90BD-442D6978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3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B5582-1B5E-43BF-BEB1-81276B9D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6B732-7625-4E81-90CF-93755F70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E7B60B-9C2E-4CB8-B018-6AB014340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D8439-DA4C-4F66-99E3-9BB230C1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84B70-BF7E-4421-A604-FAE36899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DA671-0CDD-46C7-BE4E-83790BB9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B721A-3620-4970-B5E2-98DBEA05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2786C-AC09-410D-BD22-E4E2A6AB2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C3668F-B834-45A1-918F-1277803FF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B3A39-9766-4513-98E0-7FCFE2690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245426-2494-4E83-86A1-48A5C1A1E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47A4CA-4607-47F4-8C68-D01EF861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226026-EDA7-4AAF-87BD-215DBB31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DB3B2F-417A-4C59-8B09-E051FABE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D4E8-B37B-42FF-BC52-7FE4270C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B05D3D-7103-4BE9-B673-31283E04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62F928-A4C6-4F71-AA12-B0DAE543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8F5D5A-3401-4D8D-9836-458E16EB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6B60FB-B1B2-49EF-98DA-332A7716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B79D66-1DBE-4FC9-B1F0-E60F7917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4A51A-B087-49AC-A4A2-7404FBFA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3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87AE-A1D5-4A3A-BF93-9ACCBC5F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DE8BE-375D-4D4C-81F5-DCAEF4A03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F0288-B71E-4585-B6E0-EF4B3B7E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73D6BB-AA4A-4110-8E3D-B0B5C2FC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3967D-11D7-4B57-ACF6-B60FFADD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652679-622C-4423-A021-A5C13C6C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4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C8D55-BAE0-401B-BB02-0D3CEED1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F5E91A-78D7-4CF4-9BB9-CAAA45A4A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63D55B-8456-4617-A457-377F00EA1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93CB3-1375-4BAC-B5C3-66D7F523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E43809-D24B-4F57-91BB-8A800D35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36643D-AC36-4F9E-988E-5C6F02EA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2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429F2-61ED-4AFC-9345-CEACE4BB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9D0CF-E726-455A-8C9A-717CDCBD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16E7F-402D-4D8A-9B7E-54921A4BC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58E71-BBE6-4BC0-954E-4727AD95226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C2858-D712-4C5B-97A7-B1FB263C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51E900-A91F-4AD0-85CF-FC03E4D9D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2199-E17E-4847-95A5-ABA56B2D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chart" Target="../charts/chart42.xml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B6DF9B2-5E35-4538-866E-7D7B016F87E4}"/>
              </a:ext>
            </a:extLst>
          </p:cNvPr>
          <p:cNvGrpSpPr/>
          <p:nvPr/>
        </p:nvGrpSpPr>
        <p:grpSpPr>
          <a:xfrm rot="20459712">
            <a:off x="10140586" y="5205576"/>
            <a:ext cx="1266632" cy="886628"/>
            <a:chOff x="4200910" y="316358"/>
            <a:chExt cx="1575847" cy="1103073"/>
          </a:xfrm>
          <a:solidFill>
            <a:schemeClr val="tx1"/>
          </a:solidFill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533EDA3D-D821-4904-ABA4-FE31A4F38DF8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2507A6A3-B280-4725-94C6-79963923F680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4717230E-6ACF-43CA-BE44-4AA8D6658344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D4C2A20B-F861-43D6-8FFE-42B1720B7218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96E60893-ECD4-4402-AE1C-FCFDBB533D9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21BFDCBA-207E-4502-9B96-29DBED13D9DE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83EFBDF0-9C8B-4123-ABBF-597462C91F73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7148D77D-D812-46FA-80F1-A0799877178A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A1832642-B4E2-48EB-B999-21661F54229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43578852-B4BF-437A-ADD3-D505DB868EF0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C92DACCF-2D19-4D17-9DD4-E8285D8DB168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05326FF6-DECB-4E30-BD38-DB539E2EC772}"/>
                </a:ext>
              </a:extLst>
            </p:cNvPr>
            <p:cNvSpPr/>
            <p:nvPr/>
          </p:nvSpPr>
          <p:spPr>
            <a:xfrm>
              <a:off x="4305173" y="31635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CD0ECEB7-504F-44EC-B44B-188B0AF807D8}"/>
                </a:ext>
              </a:extLst>
            </p:cNvPr>
            <p:cNvSpPr/>
            <p:nvPr/>
          </p:nvSpPr>
          <p:spPr>
            <a:xfrm>
              <a:off x="4411475" y="1315169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ADDDD1D6-27B4-455F-88B4-1751A906E574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D44BE61D-1A2C-4B97-8FE9-2FA356E343F0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EACD131-72D7-45CD-AAD3-5E99F7D15A81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DF31437-124A-4E5E-AC10-65EACDBFC08A}"/>
              </a:ext>
            </a:extLst>
          </p:cNvPr>
          <p:cNvSpPr/>
          <p:nvPr/>
        </p:nvSpPr>
        <p:spPr>
          <a:xfrm>
            <a:off x="317499" y="-1"/>
            <a:ext cx="11569701" cy="3127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DB6E2C6-3CA7-48F9-8FDD-03530903316F}"/>
              </a:ext>
            </a:extLst>
          </p:cNvPr>
          <p:cNvSpPr/>
          <p:nvPr/>
        </p:nvSpPr>
        <p:spPr>
          <a:xfrm>
            <a:off x="5364025" y="5023663"/>
            <a:ext cx="1388528" cy="492463"/>
          </a:xfrm>
          <a:prstGeom prst="roundRect">
            <a:avLst>
              <a:gd name="adj" fmla="val 49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Москва 2024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BAF9BAF-D20E-41E8-A2B9-ED1BECB3D8FE}"/>
              </a:ext>
            </a:extLst>
          </p:cNvPr>
          <p:cNvGrpSpPr/>
          <p:nvPr/>
        </p:nvGrpSpPr>
        <p:grpSpPr>
          <a:xfrm rot="18014522">
            <a:off x="11074160" y="6190814"/>
            <a:ext cx="1626081" cy="1152648"/>
            <a:chOff x="8830557" y="6248708"/>
            <a:chExt cx="1626081" cy="1152648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18933979-05F4-497E-8CB1-3BF85E020032}"/>
                </a:ext>
              </a:extLst>
            </p:cNvPr>
            <p:cNvSpPr/>
            <p:nvPr/>
          </p:nvSpPr>
          <p:spPr>
            <a:xfrm>
              <a:off x="8830557" y="6248708"/>
              <a:ext cx="1108401" cy="11084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442B6FD-DD86-440E-AEC1-BE014075778A}"/>
                </a:ext>
              </a:extLst>
            </p:cNvPr>
            <p:cNvSpPr/>
            <p:nvPr/>
          </p:nvSpPr>
          <p:spPr>
            <a:xfrm>
              <a:off x="9542238" y="6486956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758AD72-F072-45B5-80A2-F33E04EE07EA}"/>
              </a:ext>
            </a:extLst>
          </p:cNvPr>
          <p:cNvGrpSpPr/>
          <p:nvPr/>
        </p:nvGrpSpPr>
        <p:grpSpPr>
          <a:xfrm rot="1805234">
            <a:off x="11311712" y="-772634"/>
            <a:ext cx="1308373" cy="1349866"/>
            <a:chOff x="7594600" y="3107834"/>
            <a:chExt cx="1308373" cy="1349866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1B9E0D18-6A34-4D66-A5C9-BEAB7734AEE0}"/>
                </a:ext>
              </a:extLst>
            </p:cNvPr>
            <p:cNvSpPr/>
            <p:nvPr/>
          </p:nvSpPr>
          <p:spPr>
            <a:xfrm rot="9693872">
              <a:off x="7594600" y="3107834"/>
              <a:ext cx="1308373" cy="1349866"/>
            </a:xfrm>
            <a:custGeom>
              <a:avLst/>
              <a:gdLst>
                <a:gd name="connsiteX0" fmla="*/ 0 w 1308373"/>
                <a:gd name="connsiteY0" fmla="*/ 1349866 h 1349866"/>
                <a:gd name="connsiteX1" fmla="*/ 673100 w 1308373"/>
                <a:gd name="connsiteY1" fmla="*/ 1070466 h 1349866"/>
                <a:gd name="connsiteX2" fmla="*/ 749300 w 1308373"/>
                <a:gd name="connsiteY2" fmla="*/ 321166 h 1349866"/>
                <a:gd name="connsiteX3" fmla="*/ 939800 w 1308373"/>
                <a:gd name="connsiteY3" fmla="*/ 41766 h 1349866"/>
                <a:gd name="connsiteX4" fmla="*/ 1282700 w 1308373"/>
                <a:gd name="connsiteY4" fmla="*/ 3666 h 1349866"/>
                <a:gd name="connsiteX5" fmla="*/ 1257300 w 1308373"/>
                <a:gd name="connsiteY5" fmla="*/ 3666 h 13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373" h="1349866">
                  <a:moveTo>
                    <a:pt x="0" y="1349866"/>
                  </a:moveTo>
                  <a:cubicBezTo>
                    <a:pt x="274108" y="1295891"/>
                    <a:pt x="548217" y="1241916"/>
                    <a:pt x="673100" y="1070466"/>
                  </a:cubicBezTo>
                  <a:cubicBezTo>
                    <a:pt x="797983" y="899016"/>
                    <a:pt x="704850" y="492616"/>
                    <a:pt x="749300" y="321166"/>
                  </a:cubicBezTo>
                  <a:cubicBezTo>
                    <a:pt x="793750" y="149716"/>
                    <a:pt x="850900" y="94683"/>
                    <a:pt x="939800" y="41766"/>
                  </a:cubicBezTo>
                  <a:cubicBezTo>
                    <a:pt x="1028700" y="-11151"/>
                    <a:pt x="1282700" y="3666"/>
                    <a:pt x="1282700" y="3666"/>
                  </a:cubicBezTo>
                  <a:cubicBezTo>
                    <a:pt x="1335617" y="-2684"/>
                    <a:pt x="1296458" y="491"/>
                    <a:pt x="1257300" y="3666"/>
                  </a:cubicBezTo>
                </a:path>
              </a:pathLst>
            </a:custGeom>
            <a:noFill/>
            <a:ln w="269875">
              <a:solidFill>
                <a:schemeClr val="bg1">
                  <a:lumMod val="85000"/>
                </a:schemeClr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131FD9D-C897-4D20-8BC6-647115C05605}"/>
                </a:ext>
              </a:extLst>
            </p:cNvPr>
            <p:cNvSpPr/>
            <p:nvPr/>
          </p:nvSpPr>
          <p:spPr>
            <a:xfrm rot="9118725">
              <a:off x="7594600" y="3107834"/>
              <a:ext cx="1308373" cy="1349866"/>
            </a:xfrm>
            <a:custGeom>
              <a:avLst/>
              <a:gdLst>
                <a:gd name="connsiteX0" fmla="*/ 0 w 1308373"/>
                <a:gd name="connsiteY0" fmla="*/ 1349866 h 1349866"/>
                <a:gd name="connsiteX1" fmla="*/ 673100 w 1308373"/>
                <a:gd name="connsiteY1" fmla="*/ 1070466 h 1349866"/>
                <a:gd name="connsiteX2" fmla="*/ 749300 w 1308373"/>
                <a:gd name="connsiteY2" fmla="*/ 321166 h 1349866"/>
                <a:gd name="connsiteX3" fmla="*/ 939800 w 1308373"/>
                <a:gd name="connsiteY3" fmla="*/ 41766 h 1349866"/>
                <a:gd name="connsiteX4" fmla="*/ 1282700 w 1308373"/>
                <a:gd name="connsiteY4" fmla="*/ 3666 h 1349866"/>
                <a:gd name="connsiteX5" fmla="*/ 1257300 w 1308373"/>
                <a:gd name="connsiteY5" fmla="*/ 3666 h 13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373" h="1349866">
                  <a:moveTo>
                    <a:pt x="0" y="1349866"/>
                  </a:moveTo>
                  <a:cubicBezTo>
                    <a:pt x="274108" y="1295891"/>
                    <a:pt x="548217" y="1241916"/>
                    <a:pt x="673100" y="1070466"/>
                  </a:cubicBezTo>
                  <a:cubicBezTo>
                    <a:pt x="797983" y="899016"/>
                    <a:pt x="704850" y="492616"/>
                    <a:pt x="749300" y="321166"/>
                  </a:cubicBezTo>
                  <a:cubicBezTo>
                    <a:pt x="793750" y="149716"/>
                    <a:pt x="850900" y="94683"/>
                    <a:pt x="939800" y="41766"/>
                  </a:cubicBezTo>
                  <a:cubicBezTo>
                    <a:pt x="1028700" y="-11151"/>
                    <a:pt x="1282700" y="3666"/>
                    <a:pt x="1282700" y="3666"/>
                  </a:cubicBezTo>
                  <a:cubicBezTo>
                    <a:pt x="1335617" y="-2684"/>
                    <a:pt x="1296458" y="491"/>
                    <a:pt x="1257300" y="3666"/>
                  </a:cubicBezTo>
                </a:path>
              </a:pathLst>
            </a:custGeom>
            <a:noFill/>
            <a:ln w="31750" cap="rnd">
              <a:solidFill>
                <a:schemeClr val="tx1"/>
              </a:solidFill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id="{1F81621C-514C-49EE-B02A-05036D80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495301"/>
            <a:ext cx="4592519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директор ФКУ «ФЦПиЛО»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Максимкина Елена Анатольевна</a:t>
            </a:r>
          </a:p>
        </p:txBody>
      </p:sp>
      <p:sp>
        <p:nvSpPr>
          <p:cNvPr id="52" name="Заголовок 51">
            <a:extLst>
              <a:ext uri="{FF2B5EF4-FFF2-40B4-BE49-F238E27FC236}">
                <a16:creationId xmlns:a16="http://schemas.microsoft.com/office/drawing/2014/main" id="{3A243EA8-1EB8-4883-9889-B527498CF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716" y="2078148"/>
            <a:ext cx="8438567" cy="867366"/>
          </a:xfrm>
        </p:spPr>
        <p:txBody>
          <a:bodyPr>
            <a:noAutofit/>
          </a:bodyPr>
          <a:lstStyle/>
          <a:p>
            <a:r>
              <a:rPr lang="ru-RU" sz="2400" b="1" dirty="0"/>
              <a:t>АНАЛИЗ ЛЕКАРСТВЕННОГО ОБЕСПЕЧЕНИЯ ПАЦИЕНТОВ С ОРФАННЫМИ ЗАБОЛЕВАНИМИ ПО ФЕДЕРАЛЬНЫМ ПРОГРАММАМ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91D4D75-F03E-410F-82A1-CEA84FCB83CF}"/>
              </a:ext>
            </a:extLst>
          </p:cNvPr>
          <p:cNvGrpSpPr/>
          <p:nvPr/>
        </p:nvGrpSpPr>
        <p:grpSpPr>
          <a:xfrm>
            <a:off x="-216884" y="6095032"/>
            <a:ext cx="5653469" cy="411855"/>
            <a:chOff x="1534306" y="4543070"/>
            <a:chExt cx="5653469" cy="411855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50B627C7-0598-4A93-A231-CB2CCD45E675}"/>
                </a:ext>
              </a:extLst>
            </p:cNvPr>
            <p:cNvSpPr/>
            <p:nvPr/>
          </p:nvSpPr>
          <p:spPr>
            <a:xfrm rot="3036410">
              <a:off x="1409789" y="468528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624FA143-CE51-4322-BBBF-2817822272D0}"/>
                </a:ext>
              </a:extLst>
            </p:cNvPr>
            <p:cNvSpPr/>
            <p:nvPr/>
          </p:nvSpPr>
          <p:spPr>
            <a:xfrm rot="3036410">
              <a:off x="1651419" y="4685286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46C34E7-89AB-4817-95B4-65CC438F840E}"/>
                </a:ext>
              </a:extLst>
            </p:cNvPr>
            <p:cNvSpPr/>
            <p:nvPr/>
          </p:nvSpPr>
          <p:spPr>
            <a:xfrm rot="3036410">
              <a:off x="1893049" y="468528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05ACF8CF-C724-4460-934B-AC93CBCD40C0}"/>
                </a:ext>
              </a:extLst>
            </p:cNvPr>
            <p:cNvSpPr/>
            <p:nvPr/>
          </p:nvSpPr>
          <p:spPr>
            <a:xfrm rot="3036410">
              <a:off x="2125957" y="468528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B3528F1F-C770-474B-AD90-32D225725391}"/>
                </a:ext>
              </a:extLst>
            </p:cNvPr>
            <p:cNvSpPr/>
            <p:nvPr/>
          </p:nvSpPr>
          <p:spPr>
            <a:xfrm rot="3036410">
              <a:off x="2367587" y="4685284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198CBDCB-E293-4329-B72A-DBAFA07F8E80}"/>
                </a:ext>
              </a:extLst>
            </p:cNvPr>
            <p:cNvSpPr/>
            <p:nvPr/>
          </p:nvSpPr>
          <p:spPr>
            <a:xfrm rot="3036410">
              <a:off x="2609217" y="468528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F6D6F862-B4BA-43BA-BDA4-19CE7BE81CAD}"/>
                </a:ext>
              </a:extLst>
            </p:cNvPr>
            <p:cNvSpPr/>
            <p:nvPr/>
          </p:nvSpPr>
          <p:spPr>
            <a:xfrm rot="3036410">
              <a:off x="2842126" y="467505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84B5ADAF-8FE6-459A-A2C4-6ACBFCA677F2}"/>
                </a:ext>
              </a:extLst>
            </p:cNvPr>
            <p:cNvSpPr/>
            <p:nvPr/>
          </p:nvSpPr>
          <p:spPr>
            <a:xfrm rot="3036410">
              <a:off x="3083756" y="4675056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E336E337-6A68-4B99-BFFA-B242502D83A0}"/>
                </a:ext>
              </a:extLst>
            </p:cNvPr>
            <p:cNvSpPr/>
            <p:nvPr/>
          </p:nvSpPr>
          <p:spPr>
            <a:xfrm rot="3036410">
              <a:off x="3325386" y="467505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ADF3393C-7BA1-4133-AE75-AF1CDD6EF89A}"/>
                </a:ext>
              </a:extLst>
            </p:cNvPr>
            <p:cNvSpPr/>
            <p:nvPr/>
          </p:nvSpPr>
          <p:spPr>
            <a:xfrm rot="3036410">
              <a:off x="3558294" y="467505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A77118A8-112D-4D1F-8408-C8D0227375D6}"/>
                </a:ext>
              </a:extLst>
            </p:cNvPr>
            <p:cNvSpPr/>
            <p:nvPr/>
          </p:nvSpPr>
          <p:spPr>
            <a:xfrm rot="3036410">
              <a:off x="3799924" y="4675054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FB3352EF-B69A-4D64-8E32-A13BFE35FE1B}"/>
                </a:ext>
              </a:extLst>
            </p:cNvPr>
            <p:cNvSpPr/>
            <p:nvPr/>
          </p:nvSpPr>
          <p:spPr>
            <a:xfrm rot="3036410">
              <a:off x="4041554" y="467505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5E1F6687-094C-4AD0-A086-341FE6EE2E19}"/>
                </a:ext>
              </a:extLst>
            </p:cNvPr>
            <p:cNvSpPr/>
            <p:nvPr/>
          </p:nvSpPr>
          <p:spPr>
            <a:xfrm rot="3036410">
              <a:off x="4286372" y="467781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53E3CAD5-56A5-4287-B087-77EFBF5F16FA}"/>
                </a:ext>
              </a:extLst>
            </p:cNvPr>
            <p:cNvSpPr/>
            <p:nvPr/>
          </p:nvSpPr>
          <p:spPr>
            <a:xfrm rot="3036410">
              <a:off x="4528002" y="4677820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4D9AEDDA-7101-4A00-8461-5C7AC3053E99}"/>
                </a:ext>
              </a:extLst>
            </p:cNvPr>
            <p:cNvSpPr/>
            <p:nvPr/>
          </p:nvSpPr>
          <p:spPr>
            <a:xfrm rot="3036410">
              <a:off x="4769632" y="467781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E53DA61F-9128-40E8-8B6C-53563E27AD15}"/>
                </a:ext>
              </a:extLst>
            </p:cNvPr>
            <p:cNvSpPr/>
            <p:nvPr/>
          </p:nvSpPr>
          <p:spPr>
            <a:xfrm rot="3036410">
              <a:off x="5002540" y="467781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B2EA39B1-AC42-44F0-A644-C2B78B38EBAE}"/>
                </a:ext>
              </a:extLst>
            </p:cNvPr>
            <p:cNvSpPr/>
            <p:nvPr/>
          </p:nvSpPr>
          <p:spPr>
            <a:xfrm rot="3036410">
              <a:off x="5244170" y="4677818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23F30C17-A7CB-432C-94A0-FA2885AC4BD4}"/>
                </a:ext>
              </a:extLst>
            </p:cNvPr>
            <p:cNvSpPr/>
            <p:nvPr/>
          </p:nvSpPr>
          <p:spPr>
            <a:xfrm rot="3036410">
              <a:off x="5485800" y="467781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5CA33971-789F-41CB-B2DA-444EE2B3DF8A}"/>
                </a:ext>
              </a:extLst>
            </p:cNvPr>
            <p:cNvSpPr/>
            <p:nvPr/>
          </p:nvSpPr>
          <p:spPr>
            <a:xfrm rot="3036410">
              <a:off x="5718709" y="466758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D5F7E932-87DC-44CF-B5F3-25E364211714}"/>
                </a:ext>
              </a:extLst>
            </p:cNvPr>
            <p:cNvSpPr/>
            <p:nvPr/>
          </p:nvSpPr>
          <p:spPr>
            <a:xfrm rot="3036410">
              <a:off x="5960339" y="4667590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BCCF69E7-3B90-4BFE-9BA7-46364BB05DE6}"/>
                </a:ext>
              </a:extLst>
            </p:cNvPr>
            <p:cNvSpPr/>
            <p:nvPr/>
          </p:nvSpPr>
          <p:spPr>
            <a:xfrm rot="3036410">
              <a:off x="6201969" y="466758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78E0AB70-7894-4E93-AA38-E145DE0124C8}"/>
                </a:ext>
              </a:extLst>
            </p:cNvPr>
            <p:cNvSpPr/>
            <p:nvPr/>
          </p:nvSpPr>
          <p:spPr>
            <a:xfrm rot="3036410">
              <a:off x="6434877" y="466758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A12EEA7F-5757-4A9F-94BE-A1A965733361}"/>
                </a:ext>
              </a:extLst>
            </p:cNvPr>
            <p:cNvSpPr/>
            <p:nvPr/>
          </p:nvSpPr>
          <p:spPr>
            <a:xfrm rot="3036410">
              <a:off x="6676507" y="4667588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BB1DDD5F-DE23-4D08-9CD3-E911122239DA}"/>
                </a:ext>
              </a:extLst>
            </p:cNvPr>
            <p:cNvSpPr/>
            <p:nvPr/>
          </p:nvSpPr>
          <p:spPr>
            <a:xfrm rot="3036410">
              <a:off x="6918137" y="466758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C4F3B5A-1A0D-4BEB-91C3-141811BBFF4A}"/>
              </a:ext>
            </a:extLst>
          </p:cNvPr>
          <p:cNvSpPr/>
          <p:nvPr/>
        </p:nvSpPr>
        <p:spPr>
          <a:xfrm>
            <a:off x="1" y="332063"/>
            <a:ext cx="7786048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C3BDC1A-A276-4F5E-9F95-4B2D55278A11}"/>
              </a:ext>
            </a:extLst>
          </p:cNvPr>
          <p:cNvSpPr txBox="1">
            <a:spLocks/>
          </p:cNvSpPr>
          <p:nvPr/>
        </p:nvSpPr>
        <p:spPr>
          <a:xfrm>
            <a:off x="1187800" y="350528"/>
            <a:ext cx="6486285" cy="447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000" dirty="0">
                <a:solidFill>
                  <a:schemeClr val="bg1"/>
                </a:solidFill>
                <a:latin typeface="+mn-lt"/>
              </a:rPr>
              <a:t>ФЕДЕРАЛЬНОЕ КАЗЕННОЕ УЧРЕЖДЕНИЕ "ФЕДЕРАЛЬНЫЙ ЦЕНТР ПЛАНИРОВАНИЯ И ОРГАНИЗАЦИИ ЛЕКАРСТВЕННОГО ОБЕСПЕЧЕНИЯ ГРАЖДАН" МИНИСТЕРСТВА ЗДРАВООХРАНЕНИЯ РОССИЙСКОЙ ФЕДЕРАЦИИ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5D071653-AE50-4DA0-B383-24E5B30BE33F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D5A8D8DF-8186-45DE-8E12-C7B557F75166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F6B1234-CC50-4B52-9428-9028492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49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528323C-0BE9-457A-8B42-E60145C65FEE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F10CEBB-7F96-4F67-81B9-50DA2AA98A23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7BFEC6A8-4222-4837-B145-05E7A8CE9B45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FCD0FEC2-7F22-45D6-A670-FE8F70E87E31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FF40EC8D-F3A8-4959-8679-38B83439998F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6C45CB09-EB89-45AD-8D4A-2EC68EB0ADAE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8619FC41-A60B-45EB-BB94-E4A97C791715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94912FB-823D-43C4-8B82-8414B0F5D26F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4027844F-23FB-46FF-893E-C60E1B897A5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одзаголовок 2">
            <a:extLst>
              <a:ext uri="{FF2B5EF4-FFF2-40B4-BE49-F238E27FC236}">
                <a16:creationId xmlns:a16="http://schemas.microsoft.com/office/drawing/2014/main" id="{913B956D-1CD5-4E4E-B119-561A1193581A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06478" y="3877458"/>
            <a:ext cx="3265006" cy="235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ФИНАНСОВОЕ ОБЕСПЕЧЕНИЕ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Финансовое обеспечение направления закупок Круг Добра, за последние 3 года показала наилучшие показатели роста финансирования. Так в период 2021-2023 г, ЛБО увеличилось на 18,7 млрд. руб., что в долевом отношении составило 84,8 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%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Средняя стоимость терапии 1 пациента на год относительно ЛБО 2023 составляет 8,98 млн. руб.</a:t>
            </a:r>
          </a:p>
        </p:txBody>
      </p:sp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8341CC1F-4004-4D8A-A6A0-A5D878A1D3D8}"/>
              </a:ext>
            </a:extLst>
          </p:cNvPr>
          <p:cNvGraphicFramePr>
            <a:graphicFrameLocks/>
          </p:cNvGraphicFramePr>
          <p:nvPr/>
        </p:nvGraphicFramePr>
        <p:xfrm>
          <a:off x="218692" y="13227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7B8B475D-6166-4C0A-B60A-80A64A6BD53C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(2024)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77A36A3-3CA8-48F0-9A47-2BED33B112BF}"/>
              </a:ext>
            </a:extLst>
          </p:cNvPr>
          <p:cNvGrpSpPr/>
          <p:nvPr/>
        </p:nvGrpSpPr>
        <p:grpSpPr>
          <a:xfrm>
            <a:off x="1569353" y="2913343"/>
            <a:ext cx="1080002" cy="608163"/>
            <a:chOff x="1569353" y="2913343"/>
            <a:chExt cx="1080002" cy="608163"/>
          </a:xfrm>
          <a:solidFill>
            <a:schemeClr val="accent1"/>
          </a:solidFill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91AC358-52D6-4B4C-B51D-D7966D29F411}"/>
                </a:ext>
              </a:extLst>
            </p:cNvPr>
            <p:cNvSpPr/>
            <p:nvPr/>
          </p:nvSpPr>
          <p:spPr>
            <a:xfrm>
              <a:off x="1569353" y="2913343"/>
              <a:ext cx="1080002" cy="6081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800" b="1" dirty="0"/>
                <a:t>ПРИРОСТ </a:t>
              </a:r>
            </a:p>
            <a:p>
              <a:pPr algn="ctr"/>
              <a:r>
                <a:rPr lang="ru-RU" sz="800" b="1" dirty="0"/>
                <a:t>ЛБО</a:t>
              </a: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B4E098B-43A0-40E2-BDB5-C9A18BB9FC2C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EBC325-A460-4BA3-9310-2C36607D510E}"/>
                </a:ext>
              </a:extLst>
            </p:cNvPr>
            <p:cNvSpPr txBox="1"/>
            <p:nvPr/>
          </p:nvSpPr>
          <p:spPr>
            <a:xfrm>
              <a:off x="1625600" y="3266784"/>
              <a:ext cx="965199" cy="230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22,9 млрд. руб.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89A4848-D458-4D8C-84E5-D5D1C24BB5C1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AFC92C2C-AEFA-402B-946B-350DF0F1412F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C6243464-7CA3-4AE8-AE59-786CC80057CE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8467551-EC47-4D70-9946-5B274565A4FE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FD8864F-F0A6-473F-8E44-DACC5BCEEE14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9B3EDA3-F30B-4CA2-949A-CC3A82F8AE9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BF794641-DEE2-49DC-950A-F66686AA2C16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43D074A-3498-4024-9A3F-2C474ECCA6B1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AC07FD6C-30A3-46E6-A347-D3AF242D510A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4CCDCF9-9007-4D5C-9309-F97538979D0D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4519524-11E9-4E58-ACDE-D2080F0F7FE5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58A0026-1071-4036-98B7-9C27DCCC0690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26256BE8-257F-4729-B150-6E4B2D1D2F3E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89C52C12-2527-4C03-9936-8FCD4D73F4F1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9C3F35E-1395-4764-9873-5A5C970252E1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2BA633AA-5759-4CC1-B628-ABBB938C32A2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B1C8394-EB79-4EA9-95B0-C89EFDC6F5F9}"/>
              </a:ext>
            </a:extLst>
          </p:cNvPr>
          <p:cNvGrpSpPr/>
          <p:nvPr/>
        </p:nvGrpSpPr>
        <p:grpSpPr>
          <a:xfrm rot="453725">
            <a:off x="7009634" y="-530281"/>
            <a:ext cx="1626081" cy="1152648"/>
            <a:chOff x="8830557" y="6248708"/>
            <a:chExt cx="1626081" cy="1152648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A78CD0BD-3F89-40A0-89EE-CD5A18C67C24}"/>
                </a:ext>
              </a:extLst>
            </p:cNvPr>
            <p:cNvSpPr/>
            <p:nvPr/>
          </p:nvSpPr>
          <p:spPr>
            <a:xfrm>
              <a:off x="8830557" y="6248708"/>
              <a:ext cx="1108401" cy="11084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37FA3C70-51F5-4967-B707-F5A316B89C6A}"/>
                </a:ext>
              </a:extLst>
            </p:cNvPr>
            <p:cNvSpPr/>
            <p:nvPr/>
          </p:nvSpPr>
          <p:spPr>
            <a:xfrm>
              <a:off x="9542238" y="6486956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F6848CF-A839-46A6-81E1-456BB523CBF3}"/>
              </a:ext>
            </a:extLst>
          </p:cNvPr>
          <p:cNvGrpSpPr/>
          <p:nvPr/>
        </p:nvGrpSpPr>
        <p:grpSpPr>
          <a:xfrm>
            <a:off x="328652" y="1285031"/>
            <a:ext cx="1807938" cy="1833436"/>
            <a:chOff x="328652" y="1201211"/>
            <a:chExt cx="1807938" cy="1833436"/>
          </a:xfrm>
        </p:grpSpPr>
        <p:graphicFrame>
          <p:nvGraphicFramePr>
            <p:cNvPr id="77" name="Диаграмма 76">
              <a:extLst>
                <a:ext uri="{FF2B5EF4-FFF2-40B4-BE49-F238E27FC236}">
                  <a16:creationId xmlns:a16="http://schemas.microsoft.com/office/drawing/2014/main" id="{08BFB169-8DF2-424C-A3BC-1FF47FF668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1501549"/>
                </p:ext>
              </p:extLst>
            </p:nvPr>
          </p:nvGraphicFramePr>
          <p:xfrm>
            <a:off x="336590" y="1234647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D2752A7D-D55C-4049-86A8-C433931C0AD5}"/>
                </a:ext>
              </a:extLst>
            </p:cNvPr>
            <p:cNvSpPr/>
            <p:nvPr/>
          </p:nvSpPr>
          <p:spPr>
            <a:xfrm>
              <a:off x="328652" y="1201211"/>
              <a:ext cx="1800000" cy="180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1"/>
                  </a:solidFill>
                </a:rPr>
                <a:t>26</a:t>
              </a:r>
            </a:p>
            <a:p>
              <a:pPr algn="ctr"/>
              <a:r>
                <a:rPr lang="ru-RU" sz="1100" b="1" dirty="0">
                  <a:solidFill>
                    <a:schemeClr val="accent1"/>
                  </a:solidFill>
                </a:rPr>
                <a:t>МНН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34EE4B94-CD5E-409B-8D48-E40CC9FA6E63}"/>
              </a:ext>
            </a:extLst>
          </p:cNvPr>
          <p:cNvGrpSpPr/>
          <p:nvPr/>
        </p:nvGrpSpPr>
        <p:grpSpPr>
          <a:xfrm>
            <a:off x="2122911" y="1301845"/>
            <a:ext cx="1809475" cy="1824962"/>
            <a:chOff x="2207152" y="1215923"/>
            <a:chExt cx="1809475" cy="1824962"/>
          </a:xfrm>
        </p:grpSpPr>
        <p:graphicFrame>
          <p:nvGraphicFramePr>
            <p:cNvPr id="80" name="Диаграмма 79">
              <a:extLst>
                <a:ext uri="{FF2B5EF4-FFF2-40B4-BE49-F238E27FC236}">
                  <a16:creationId xmlns:a16="http://schemas.microsoft.com/office/drawing/2014/main" id="{CF0AD5D8-7174-45A9-AF4E-77034FC5E77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07152" y="1240885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62CDF500-AC65-48C7-BC87-4A8B77D198D8}"/>
                </a:ext>
              </a:extLst>
            </p:cNvPr>
            <p:cNvSpPr/>
            <p:nvPr/>
          </p:nvSpPr>
          <p:spPr>
            <a:xfrm>
              <a:off x="2216627" y="1215923"/>
              <a:ext cx="1800000" cy="180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1"/>
                  </a:solidFill>
                </a:rPr>
                <a:t>99,8</a:t>
              </a:r>
            </a:p>
            <a:p>
              <a:pPr algn="ctr"/>
              <a:r>
                <a:rPr lang="ru-RU" sz="1200" b="1" dirty="0">
                  <a:solidFill>
                    <a:schemeClr val="accent1"/>
                  </a:solidFill>
                </a:rPr>
                <a:t>млрд. руб.</a:t>
              </a:r>
            </a:p>
            <a:p>
              <a:pPr algn="ctr"/>
              <a:r>
                <a:rPr lang="ru-RU" sz="1200" b="1" dirty="0">
                  <a:solidFill>
                    <a:schemeClr val="accent1"/>
                  </a:solidFill>
                </a:rPr>
                <a:t>(план)</a:t>
              </a:r>
            </a:p>
          </p:txBody>
        </p:sp>
      </p:grpSp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7B102A27-B937-4958-AAEB-52FF6A822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575687"/>
              </p:ext>
            </p:extLst>
          </p:nvPr>
        </p:nvGraphicFramePr>
        <p:xfrm>
          <a:off x="4243234" y="1134257"/>
          <a:ext cx="7542288" cy="507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1595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EA660B41-C130-4278-8DE8-6AF029FFC412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6C19F2CB-668A-41C0-86D8-21FE64672290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618F8AA4-E816-4576-9E3E-17647D3611D5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61FB7C52-88A4-4100-94D4-AED86B176CC6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0F9373E0-8369-4127-91BC-B85D5C498E4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9F8E8C67-5182-47C7-9E7B-56496AD3592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EECDCD3B-F3FC-433D-8996-DD9B31410377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2A7DF47B-EF62-47C4-849B-22D287D3DE25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2A43F0BA-232D-4902-984F-731431E0679D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Подзаголовок 2">
            <a:extLst>
              <a:ext uri="{FF2B5EF4-FFF2-40B4-BE49-F238E27FC236}">
                <a16:creationId xmlns:a16="http://schemas.microsoft.com/office/drawing/2014/main" id="{D5663D63-75B2-4D91-A2C0-56C6959B6655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59" y="289586"/>
            <a:ext cx="255492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ЛЕКАРСТВЕННОЕ ОБЕСПЕЧЕНИЕ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52593" y="3692159"/>
            <a:ext cx="3292250" cy="242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ЛЕКАРСТВЕННОЕ ОБЕСПЕЧЕНИЕ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В структуре затрат на лекарственно на обеспечение пациентов страдающих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орфанными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по программе Круг Добра за 2023 г, было использовано 50,07 млрд руб.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Наиболее ёмкими с точки зрение затрат на лекарственное обеспечения нозологиями за прошедший год стали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: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Спинальная мышечная атрофия (51 %),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Миодистрофия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Дюшенна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-Беккера (21 %),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Нейрофиброматоз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1типа (9 %), Муковисцидоз (8 %).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9B5E2F9-1640-497F-9C94-D9DE4DE057B4}"/>
              </a:ext>
            </a:extLst>
          </p:cNvPr>
          <p:cNvGrpSpPr/>
          <p:nvPr/>
        </p:nvGrpSpPr>
        <p:grpSpPr>
          <a:xfrm rot="19208470">
            <a:off x="11179695" y="5549553"/>
            <a:ext cx="863076" cy="833487"/>
            <a:chOff x="9499517" y="3588774"/>
            <a:chExt cx="1601102" cy="1546211"/>
          </a:xfrm>
        </p:grpSpPr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FB6A1762-3359-4BFD-BBA6-DE63E1210CAE}"/>
                </a:ext>
              </a:extLst>
            </p:cNvPr>
            <p:cNvSpPr/>
            <p:nvPr/>
          </p:nvSpPr>
          <p:spPr>
            <a:xfrm rot="9574929">
              <a:off x="9537147" y="4551558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2857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F486C5BE-A91E-4579-A953-0EE2B5E93D3E}"/>
                </a:ext>
              </a:extLst>
            </p:cNvPr>
            <p:cNvCxnSpPr/>
            <p:nvPr/>
          </p:nvCxnSpPr>
          <p:spPr>
            <a:xfrm flipV="1">
              <a:off x="9504593" y="3588774"/>
              <a:ext cx="0" cy="15462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0B6CB565-D6DA-4062-9E8B-BE4E51AEB40F}"/>
                </a:ext>
              </a:extLst>
            </p:cNvPr>
            <p:cNvCxnSpPr/>
            <p:nvPr/>
          </p:nvCxnSpPr>
          <p:spPr>
            <a:xfrm>
              <a:off x="9512412" y="5134985"/>
              <a:ext cx="1588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4DE9FE5D-D4F3-48FA-B205-5644A496C987}"/>
                </a:ext>
              </a:extLst>
            </p:cNvPr>
            <p:cNvSpPr/>
            <p:nvPr/>
          </p:nvSpPr>
          <p:spPr>
            <a:xfrm rot="9574929">
              <a:off x="9499517" y="4575221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35043A2-3112-4A36-9563-46C47252FC9F}"/>
                </a:ext>
              </a:extLst>
            </p:cNvPr>
            <p:cNvGrpSpPr/>
            <p:nvPr/>
          </p:nvGrpSpPr>
          <p:grpSpPr>
            <a:xfrm rot="2858278">
              <a:off x="9929292" y="3863269"/>
              <a:ext cx="798341" cy="1454881"/>
              <a:chOff x="3813885" y="97140"/>
              <a:chExt cx="1083565" cy="1974665"/>
            </a:xfrm>
            <a:solidFill>
              <a:schemeClr val="tx1">
                <a:alpha val="45000"/>
              </a:schemeClr>
            </a:solidFill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50306EF9-F2F3-498E-9080-579A1436A3A2}"/>
                  </a:ext>
                </a:extLst>
              </p:cNvPr>
              <p:cNvSpPr/>
              <p:nvPr/>
            </p:nvSpPr>
            <p:spPr>
              <a:xfrm>
                <a:off x="3813885" y="135724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9EEF562-604E-452D-A04C-B6C8D3FE6E78}"/>
                  </a:ext>
                </a:extLst>
              </p:cNvPr>
              <p:cNvSpPr/>
              <p:nvPr/>
            </p:nvSpPr>
            <p:spPr>
              <a:xfrm>
                <a:off x="4151104" y="89285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D4AD9B1F-F83C-4B03-9DF0-720C9AAA78F2}"/>
                  </a:ext>
                </a:extLst>
              </p:cNvPr>
              <p:cNvSpPr/>
              <p:nvPr/>
            </p:nvSpPr>
            <p:spPr>
              <a:xfrm>
                <a:off x="4454978" y="139752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090210B4-D2DF-4104-B4CF-0267A67E5E89}"/>
                  </a:ext>
                </a:extLst>
              </p:cNvPr>
              <p:cNvSpPr/>
              <p:nvPr/>
            </p:nvSpPr>
            <p:spPr>
              <a:xfrm>
                <a:off x="4342662" y="1967543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5F051BB7-7D57-480C-840F-A526440384FC}"/>
                  </a:ext>
                </a:extLst>
              </p:cNvPr>
              <p:cNvSpPr/>
              <p:nvPr/>
            </p:nvSpPr>
            <p:spPr>
              <a:xfrm>
                <a:off x="4793187" y="99607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B31A3816-0F90-42CB-818A-3B89EDCB52E8}"/>
                  </a:ext>
                </a:extLst>
              </p:cNvPr>
              <p:cNvSpPr/>
              <p:nvPr/>
            </p:nvSpPr>
            <p:spPr>
              <a:xfrm>
                <a:off x="4793187" y="9714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FB7E4316-33B5-440F-8640-78F1DBCD3DDD}"/>
                  </a:ext>
                </a:extLst>
              </p:cNvPr>
              <p:cNvSpPr/>
              <p:nvPr/>
            </p:nvSpPr>
            <p:spPr>
              <a:xfrm>
                <a:off x="4092116" y="32744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F1460969-44FA-44B7-81A1-481760B15661}"/>
                  </a:ext>
                </a:extLst>
              </p:cNvPr>
              <p:cNvSpPr/>
              <p:nvPr/>
            </p:nvSpPr>
            <p:spPr>
              <a:xfrm>
                <a:off x="4350716" y="587111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8026079" y="268570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CF0B3489-3771-4E22-B88D-C39F5F24B32C}"/>
              </a:ext>
            </a:extLst>
          </p:cNvPr>
          <p:cNvGraphicFramePr>
            <a:graphicFrameLocks/>
          </p:cNvGraphicFramePr>
          <p:nvPr/>
        </p:nvGraphicFramePr>
        <p:xfrm>
          <a:off x="771082" y="1521301"/>
          <a:ext cx="2487927" cy="214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67710FF-1579-40DF-8416-D3BB0526F6A2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(2024)</a:t>
            </a:r>
          </a:p>
        </p:txBody>
      </p:sp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CB3D084D-184A-4D55-83DF-33E7133CB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106121"/>
              </p:ext>
            </p:extLst>
          </p:nvPr>
        </p:nvGraphicFramePr>
        <p:xfrm>
          <a:off x="176144" y="1362034"/>
          <a:ext cx="3677801" cy="220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F3C0A09-061F-4698-8B80-3541A471A535}"/>
              </a:ext>
            </a:extLst>
          </p:cNvPr>
          <p:cNvSpPr/>
          <p:nvPr/>
        </p:nvSpPr>
        <p:spPr>
          <a:xfrm>
            <a:off x="1430024" y="1869412"/>
            <a:ext cx="1170039" cy="1125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50,07 </a:t>
            </a:r>
          </a:p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млрд. руб.</a:t>
            </a:r>
          </a:p>
        </p:txBody>
      </p:sp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17B5263B-14AC-4A24-937A-F506C9BEE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931140"/>
              </p:ext>
            </p:extLst>
          </p:nvPr>
        </p:nvGraphicFramePr>
        <p:xfrm>
          <a:off x="4257801" y="1131020"/>
          <a:ext cx="7814808" cy="54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062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6B3CB5F-DC51-4EAD-88CF-AB3112AC5761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48BA9DF2-2191-4DA2-BC2A-BDB5D9CADA8D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4899FE98-EA3C-4D0C-9988-BE69C6B0A5DA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10454384-3116-486A-AA32-C3AB4E0D8473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DCB3E896-86CE-4B87-8B40-15F8C7EA051B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46F99540-566A-49F1-BA7A-F0948B23FCD8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43D3567F-C3DB-4FA4-8926-238E460F7EF5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6E3E3217-E316-41C5-A912-E28313DA9505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3371CC01-3F05-4878-867C-8D65AAFD4759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Подзаголовок 2">
            <a:extLst>
              <a:ext uri="{FF2B5EF4-FFF2-40B4-BE49-F238E27FC236}">
                <a16:creationId xmlns:a16="http://schemas.microsoft.com/office/drawing/2014/main" id="{3C4DEBF1-102B-417E-9A81-A7427761AD91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3" name="Диаграмма 92">
            <a:extLst>
              <a:ext uri="{FF2B5EF4-FFF2-40B4-BE49-F238E27FC236}">
                <a16:creationId xmlns:a16="http://schemas.microsoft.com/office/drawing/2014/main" id="{12A400E7-84DE-4751-83C2-96F967A0D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713448"/>
              </p:ext>
            </p:extLst>
          </p:nvPr>
        </p:nvGraphicFramePr>
        <p:xfrm>
          <a:off x="95176" y="1474059"/>
          <a:ext cx="3841568" cy="221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59" y="289586"/>
            <a:ext cx="255492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ЛЕКАРСТВЕННОЕ ОБЕСПЕЧЕНИЕ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52593" y="3692159"/>
            <a:ext cx="3292250" cy="242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СТРУКТУРА ЗАКУПОК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Данные о детализации структуры закупок, в разрезе МНН подтверждают тезис структуры затрат на нозологии. Топ МНН по структуре затрат занимают препараты для терапии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: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Миодистрофия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Дюшенна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-Беккера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Аталурен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), Спинальная мышечная атрофия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Рисдиплам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Онасемноген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абепарвовек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Нусинерсен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Нейрофиброматоз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1типа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Селуметиниб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), Муковисцидоз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Ивакафтор+Лумакафтор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). 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Важно отметить, что в структуре закупок по программе Круг Добра 100 % лекарственных препараторов импортного производства.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9B5E2F9-1640-497F-9C94-D9DE4DE057B4}"/>
              </a:ext>
            </a:extLst>
          </p:cNvPr>
          <p:cNvGrpSpPr/>
          <p:nvPr/>
        </p:nvGrpSpPr>
        <p:grpSpPr>
          <a:xfrm rot="19208470">
            <a:off x="11179695" y="5549553"/>
            <a:ext cx="863076" cy="833487"/>
            <a:chOff x="9499517" y="3588774"/>
            <a:chExt cx="1601102" cy="1546211"/>
          </a:xfrm>
        </p:grpSpPr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FB6A1762-3359-4BFD-BBA6-DE63E1210CAE}"/>
                </a:ext>
              </a:extLst>
            </p:cNvPr>
            <p:cNvSpPr/>
            <p:nvPr/>
          </p:nvSpPr>
          <p:spPr>
            <a:xfrm rot="9574929">
              <a:off x="9537147" y="4551558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2857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F486C5BE-A91E-4579-A953-0EE2B5E93D3E}"/>
                </a:ext>
              </a:extLst>
            </p:cNvPr>
            <p:cNvCxnSpPr/>
            <p:nvPr/>
          </p:nvCxnSpPr>
          <p:spPr>
            <a:xfrm flipV="1">
              <a:off x="9504593" y="3588774"/>
              <a:ext cx="0" cy="15462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0B6CB565-D6DA-4062-9E8B-BE4E51AEB40F}"/>
                </a:ext>
              </a:extLst>
            </p:cNvPr>
            <p:cNvCxnSpPr/>
            <p:nvPr/>
          </p:nvCxnSpPr>
          <p:spPr>
            <a:xfrm>
              <a:off x="9512412" y="5134985"/>
              <a:ext cx="1588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4DE9FE5D-D4F3-48FA-B205-5644A496C987}"/>
                </a:ext>
              </a:extLst>
            </p:cNvPr>
            <p:cNvSpPr/>
            <p:nvPr/>
          </p:nvSpPr>
          <p:spPr>
            <a:xfrm rot="9574929">
              <a:off x="9499517" y="4575221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35043A2-3112-4A36-9563-46C47252FC9F}"/>
                </a:ext>
              </a:extLst>
            </p:cNvPr>
            <p:cNvGrpSpPr/>
            <p:nvPr/>
          </p:nvGrpSpPr>
          <p:grpSpPr>
            <a:xfrm rot="2858278">
              <a:off x="9929292" y="3863269"/>
              <a:ext cx="798341" cy="1454881"/>
              <a:chOff x="3813885" y="97140"/>
              <a:chExt cx="1083565" cy="1974665"/>
            </a:xfrm>
            <a:solidFill>
              <a:schemeClr val="tx1">
                <a:alpha val="45000"/>
              </a:schemeClr>
            </a:solidFill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50306EF9-F2F3-498E-9080-579A1436A3A2}"/>
                  </a:ext>
                </a:extLst>
              </p:cNvPr>
              <p:cNvSpPr/>
              <p:nvPr/>
            </p:nvSpPr>
            <p:spPr>
              <a:xfrm>
                <a:off x="3813885" y="135724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9EEF562-604E-452D-A04C-B6C8D3FE6E78}"/>
                  </a:ext>
                </a:extLst>
              </p:cNvPr>
              <p:cNvSpPr/>
              <p:nvPr/>
            </p:nvSpPr>
            <p:spPr>
              <a:xfrm>
                <a:off x="4151104" y="89285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D4AD9B1F-F83C-4B03-9DF0-720C9AAA78F2}"/>
                  </a:ext>
                </a:extLst>
              </p:cNvPr>
              <p:cNvSpPr/>
              <p:nvPr/>
            </p:nvSpPr>
            <p:spPr>
              <a:xfrm>
                <a:off x="4454978" y="139752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090210B4-D2DF-4104-B4CF-0267A67E5E89}"/>
                  </a:ext>
                </a:extLst>
              </p:cNvPr>
              <p:cNvSpPr/>
              <p:nvPr/>
            </p:nvSpPr>
            <p:spPr>
              <a:xfrm>
                <a:off x="4342662" y="1967543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5F051BB7-7D57-480C-840F-A526440384FC}"/>
                  </a:ext>
                </a:extLst>
              </p:cNvPr>
              <p:cNvSpPr/>
              <p:nvPr/>
            </p:nvSpPr>
            <p:spPr>
              <a:xfrm>
                <a:off x="4793187" y="99607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B31A3816-0F90-42CB-818A-3B89EDCB52E8}"/>
                  </a:ext>
                </a:extLst>
              </p:cNvPr>
              <p:cNvSpPr/>
              <p:nvPr/>
            </p:nvSpPr>
            <p:spPr>
              <a:xfrm>
                <a:off x="4793187" y="9714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FB7E4316-33B5-440F-8640-78F1DBCD3DDD}"/>
                  </a:ext>
                </a:extLst>
              </p:cNvPr>
              <p:cNvSpPr/>
              <p:nvPr/>
            </p:nvSpPr>
            <p:spPr>
              <a:xfrm>
                <a:off x="4092116" y="32744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F1460969-44FA-44B7-81A1-481760B15661}"/>
                  </a:ext>
                </a:extLst>
              </p:cNvPr>
              <p:cNvSpPr/>
              <p:nvPr/>
            </p:nvSpPr>
            <p:spPr>
              <a:xfrm>
                <a:off x="4350716" y="587111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8026079" y="268570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CF0B3489-3771-4E22-B88D-C39F5F24B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266369"/>
              </p:ext>
            </p:extLst>
          </p:nvPr>
        </p:nvGraphicFramePr>
        <p:xfrm>
          <a:off x="958511" y="1524675"/>
          <a:ext cx="2295967" cy="198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67710FF-1579-40DF-8416-D3BB0526F6A2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(2023)</a:t>
            </a: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F3C0A09-061F-4698-8B80-3541A471A535}"/>
              </a:ext>
            </a:extLst>
          </p:cNvPr>
          <p:cNvSpPr/>
          <p:nvPr/>
        </p:nvSpPr>
        <p:spPr>
          <a:xfrm>
            <a:off x="1430024" y="1869412"/>
            <a:ext cx="1170039" cy="1125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50,07 </a:t>
            </a:r>
          </a:p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млрд. руб.</a:t>
            </a:r>
          </a:p>
        </p:txBody>
      </p: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E42823D5-0B38-4E9C-B10E-3375ED982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684230"/>
              </p:ext>
            </p:extLst>
          </p:nvPr>
        </p:nvGraphicFramePr>
        <p:xfrm>
          <a:off x="4252708" y="1074780"/>
          <a:ext cx="7819901" cy="565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000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8E98416-9471-4DF2-82B0-BBAE8611795D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EE99293-8F3F-467A-8D7D-401B4BE74CBC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AF0D8E41-A02D-4BFC-863C-CF7095E33DAB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3CE52ECC-ED16-4B76-886F-B995A1D02BA0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9D4F0D03-F7D0-4FC1-960C-28409DEC413A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627E7505-B157-413A-A48B-ABBC5CAA8594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48B5A1A5-394E-4446-870D-D56796DC92C9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D86A5B10-D281-45F0-8135-253DD9CBDD06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8C1E0A25-81CF-49FD-B7DE-F8AA6C39C7C8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одзаголовок 2">
            <a:extLst>
              <a:ext uri="{FF2B5EF4-FFF2-40B4-BE49-F238E27FC236}">
                <a16:creationId xmlns:a16="http://schemas.microsoft.com/office/drawing/2014/main" id="{F8665452-AD6F-43E5-AC5D-18128BCBCE21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59" y="289586"/>
            <a:ext cx="255492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ЛЕКАРСТВЕННОЕ ОБЕСПЕЧЕНИЕ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60839" y="3873243"/>
            <a:ext cx="3376054" cy="221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ГЕОГРАФИЯ ПРОИЗВОДИТЕЛЕЙ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Отдельного внимания требует детализация структуры производителей лекарственных препаратов по географическому признаку. Ключевыми поставщиками препаратов для терапии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орфанных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заболеваний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Соединенные Штаты Америки, Итальянская Республика, Швейцарская Конфедерация.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9B5E2F9-1640-497F-9C94-D9DE4DE057B4}"/>
              </a:ext>
            </a:extLst>
          </p:cNvPr>
          <p:cNvGrpSpPr/>
          <p:nvPr/>
        </p:nvGrpSpPr>
        <p:grpSpPr>
          <a:xfrm rot="19208470">
            <a:off x="11179695" y="5549553"/>
            <a:ext cx="863076" cy="833487"/>
            <a:chOff x="9499517" y="3588774"/>
            <a:chExt cx="1601102" cy="1546211"/>
          </a:xfrm>
        </p:grpSpPr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FB6A1762-3359-4BFD-BBA6-DE63E1210CAE}"/>
                </a:ext>
              </a:extLst>
            </p:cNvPr>
            <p:cNvSpPr/>
            <p:nvPr/>
          </p:nvSpPr>
          <p:spPr>
            <a:xfrm rot="9574929">
              <a:off x="9537147" y="4551558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2857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F486C5BE-A91E-4579-A953-0EE2B5E93D3E}"/>
                </a:ext>
              </a:extLst>
            </p:cNvPr>
            <p:cNvCxnSpPr/>
            <p:nvPr/>
          </p:nvCxnSpPr>
          <p:spPr>
            <a:xfrm flipV="1">
              <a:off x="9504593" y="3588774"/>
              <a:ext cx="0" cy="15462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0B6CB565-D6DA-4062-9E8B-BE4E51AEB40F}"/>
                </a:ext>
              </a:extLst>
            </p:cNvPr>
            <p:cNvCxnSpPr/>
            <p:nvPr/>
          </p:nvCxnSpPr>
          <p:spPr>
            <a:xfrm>
              <a:off x="9512412" y="5134985"/>
              <a:ext cx="1588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4DE9FE5D-D4F3-48FA-B205-5644A496C987}"/>
                </a:ext>
              </a:extLst>
            </p:cNvPr>
            <p:cNvSpPr/>
            <p:nvPr/>
          </p:nvSpPr>
          <p:spPr>
            <a:xfrm rot="9574929">
              <a:off x="9499517" y="4575221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35043A2-3112-4A36-9563-46C47252FC9F}"/>
                </a:ext>
              </a:extLst>
            </p:cNvPr>
            <p:cNvGrpSpPr/>
            <p:nvPr/>
          </p:nvGrpSpPr>
          <p:grpSpPr>
            <a:xfrm rot="2858278">
              <a:off x="9929292" y="3863269"/>
              <a:ext cx="798341" cy="1454881"/>
              <a:chOff x="3813885" y="97140"/>
              <a:chExt cx="1083565" cy="1974665"/>
            </a:xfrm>
            <a:solidFill>
              <a:schemeClr val="tx1">
                <a:alpha val="45000"/>
              </a:schemeClr>
            </a:solidFill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50306EF9-F2F3-498E-9080-579A1436A3A2}"/>
                  </a:ext>
                </a:extLst>
              </p:cNvPr>
              <p:cNvSpPr/>
              <p:nvPr/>
            </p:nvSpPr>
            <p:spPr>
              <a:xfrm>
                <a:off x="3813885" y="135724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9EEF562-604E-452D-A04C-B6C8D3FE6E78}"/>
                  </a:ext>
                </a:extLst>
              </p:cNvPr>
              <p:cNvSpPr/>
              <p:nvPr/>
            </p:nvSpPr>
            <p:spPr>
              <a:xfrm>
                <a:off x="4151104" y="89285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D4AD9B1F-F83C-4B03-9DF0-720C9AAA78F2}"/>
                  </a:ext>
                </a:extLst>
              </p:cNvPr>
              <p:cNvSpPr/>
              <p:nvPr/>
            </p:nvSpPr>
            <p:spPr>
              <a:xfrm>
                <a:off x="4454978" y="139752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090210B4-D2DF-4104-B4CF-0267A67E5E89}"/>
                  </a:ext>
                </a:extLst>
              </p:cNvPr>
              <p:cNvSpPr/>
              <p:nvPr/>
            </p:nvSpPr>
            <p:spPr>
              <a:xfrm>
                <a:off x="4342662" y="1967543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5F051BB7-7D57-480C-840F-A526440384FC}"/>
                  </a:ext>
                </a:extLst>
              </p:cNvPr>
              <p:cNvSpPr/>
              <p:nvPr/>
            </p:nvSpPr>
            <p:spPr>
              <a:xfrm>
                <a:off x="4793187" y="99607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B31A3816-0F90-42CB-818A-3B89EDCB52E8}"/>
                  </a:ext>
                </a:extLst>
              </p:cNvPr>
              <p:cNvSpPr/>
              <p:nvPr/>
            </p:nvSpPr>
            <p:spPr>
              <a:xfrm>
                <a:off x="4793187" y="9714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FB7E4316-33B5-440F-8640-78F1DBCD3DDD}"/>
                  </a:ext>
                </a:extLst>
              </p:cNvPr>
              <p:cNvSpPr/>
              <p:nvPr/>
            </p:nvSpPr>
            <p:spPr>
              <a:xfrm>
                <a:off x="4092116" y="32744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F1460969-44FA-44B7-81A1-481760B15661}"/>
                  </a:ext>
                </a:extLst>
              </p:cNvPr>
              <p:cNvSpPr/>
              <p:nvPr/>
            </p:nvSpPr>
            <p:spPr>
              <a:xfrm>
                <a:off x="4350716" y="587111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8026079" y="268570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2" name="Диаграмма 71">
            <a:extLst>
              <a:ext uri="{FF2B5EF4-FFF2-40B4-BE49-F238E27FC236}">
                <a16:creationId xmlns:a16="http://schemas.microsoft.com/office/drawing/2014/main" id="{6D8AC378-5174-4403-BA2E-6A296FE16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225869"/>
              </p:ext>
            </p:extLst>
          </p:nvPr>
        </p:nvGraphicFramePr>
        <p:xfrm>
          <a:off x="260360" y="1385991"/>
          <a:ext cx="3240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45C9F6D-D6E2-43DF-AC9E-B8ABCA8171B5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(2024)</a:t>
            </a:r>
          </a:p>
        </p:txBody>
      </p:sp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19825991-5D05-4158-BE28-DD361536F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600450"/>
              </p:ext>
            </p:extLst>
          </p:nvPr>
        </p:nvGraphicFramePr>
        <p:xfrm>
          <a:off x="4248184" y="1138672"/>
          <a:ext cx="7819901" cy="53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623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Диаграмма 69">
            <a:extLst>
              <a:ext uri="{FF2B5EF4-FFF2-40B4-BE49-F238E27FC236}">
                <a16:creationId xmlns:a16="http://schemas.microsoft.com/office/drawing/2014/main" id="{993D60DB-49C7-41A1-B014-AC529D0ED667}"/>
              </a:ext>
            </a:extLst>
          </p:cNvPr>
          <p:cNvGraphicFramePr>
            <a:graphicFrameLocks/>
          </p:cNvGraphicFramePr>
          <p:nvPr/>
        </p:nvGraphicFramePr>
        <p:xfrm>
          <a:off x="48957" y="1298493"/>
          <a:ext cx="3436427" cy="251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3239FAF-625C-4338-A503-809DCABDF50C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дзаголовок 2">
            <a:extLst>
              <a:ext uri="{FF2B5EF4-FFF2-40B4-BE49-F238E27FC236}">
                <a16:creationId xmlns:a16="http://schemas.microsoft.com/office/drawing/2014/main" id="{C5635588-E5A9-4A4C-AB8E-5F1D7B703196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ПРИЛОЖЕНИЕ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833ECA0-1F28-4F5E-92DE-2D7BD38A1CBD}"/>
              </a:ext>
            </a:extLst>
          </p:cNvPr>
          <p:cNvGrpSpPr/>
          <p:nvPr/>
        </p:nvGrpSpPr>
        <p:grpSpPr>
          <a:xfrm>
            <a:off x="119390" y="6134081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3F7EF26-C725-419D-BE60-A906C9FB4B6F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2E1B1AE-E573-4037-9133-4F038C0F9A5F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71B60D0-23D5-481E-8644-3A4468DAF9B0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EDF0A06-CEC7-4335-A0AA-1766F30A19F4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793C64A-8C01-49AC-B982-B53383F0BA2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AB9BDF2-9DD0-4476-BFF9-2C748AB9EB6A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87548FE-D3FB-452A-A00D-5018413B5C0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BED840BD-AB36-4BAD-A93E-0C4428D4F2B6}"/>
              </a:ext>
            </a:extLst>
          </p:cNvPr>
          <p:cNvGrpSpPr/>
          <p:nvPr/>
        </p:nvGrpSpPr>
        <p:grpSpPr>
          <a:xfrm rot="5400000">
            <a:off x="8135458" y="-252092"/>
            <a:ext cx="870946" cy="1587195"/>
            <a:chOff x="3813885" y="97140"/>
            <a:chExt cx="1083565" cy="1974665"/>
          </a:xfrm>
          <a:solidFill>
            <a:schemeClr val="bg1">
              <a:lumMod val="65000"/>
            </a:schemeClr>
          </a:solidFill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FFA78242-CA3B-44F3-819F-02BAC9C5367F}"/>
                </a:ext>
              </a:extLst>
            </p:cNvPr>
            <p:cNvSpPr/>
            <p:nvPr/>
          </p:nvSpPr>
          <p:spPr>
            <a:xfrm>
              <a:off x="3813885" y="13572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F90ACE61-FCA0-4949-A530-5D9C83593FBE}"/>
                </a:ext>
              </a:extLst>
            </p:cNvPr>
            <p:cNvSpPr/>
            <p:nvPr/>
          </p:nvSpPr>
          <p:spPr>
            <a:xfrm>
              <a:off x="4151104" y="892850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5A6F1B99-6C91-4310-A4A8-955D74630982}"/>
                </a:ext>
              </a:extLst>
            </p:cNvPr>
            <p:cNvSpPr/>
            <p:nvPr/>
          </p:nvSpPr>
          <p:spPr>
            <a:xfrm>
              <a:off x="4454978" y="1397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E7025295-7D32-4DFD-A29C-DF0BF9E95ADD}"/>
                </a:ext>
              </a:extLst>
            </p:cNvPr>
            <p:cNvSpPr/>
            <p:nvPr/>
          </p:nvSpPr>
          <p:spPr>
            <a:xfrm>
              <a:off x="4342662" y="1967543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230CD133-9E0F-4E27-A886-DCEE8E826DCA}"/>
                </a:ext>
              </a:extLst>
            </p:cNvPr>
            <p:cNvSpPr/>
            <p:nvPr/>
          </p:nvSpPr>
          <p:spPr>
            <a:xfrm>
              <a:off x="4793187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3B55ECA4-2354-442F-B6C8-7DA61AE6A626}"/>
                </a:ext>
              </a:extLst>
            </p:cNvPr>
            <p:cNvSpPr/>
            <p:nvPr/>
          </p:nvSpPr>
          <p:spPr>
            <a:xfrm>
              <a:off x="4793187" y="971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5ACACE79-B980-4BDB-A897-C46BE3497E34}"/>
                </a:ext>
              </a:extLst>
            </p:cNvPr>
            <p:cNvSpPr/>
            <p:nvPr/>
          </p:nvSpPr>
          <p:spPr>
            <a:xfrm>
              <a:off x="4092116" y="3274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2693E81B-78B7-4AD4-B321-778DB59EDF04}"/>
                </a:ext>
              </a:extLst>
            </p:cNvPr>
            <p:cNvSpPr/>
            <p:nvPr/>
          </p:nvSpPr>
          <p:spPr>
            <a:xfrm>
              <a:off x="4350716" y="58711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вал 137">
            <a:extLst>
              <a:ext uri="{FF2B5EF4-FFF2-40B4-BE49-F238E27FC236}">
                <a16:creationId xmlns:a16="http://schemas.microsoft.com/office/drawing/2014/main" id="{16758BA2-BDB8-4315-9B2B-D8E724D9ECAC}"/>
              </a:ext>
            </a:extLst>
          </p:cNvPr>
          <p:cNvSpPr/>
          <p:nvPr/>
        </p:nvSpPr>
        <p:spPr>
          <a:xfrm>
            <a:off x="10187679" y="64789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одзаголовок 17">
            <a:extLst>
              <a:ext uri="{FF2B5EF4-FFF2-40B4-BE49-F238E27FC236}">
                <a16:creationId xmlns:a16="http://schemas.microsoft.com/office/drawing/2014/main" id="{5E367385-D629-4DAB-ABFB-36211B51376E}"/>
              </a:ext>
            </a:extLst>
          </p:cNvPr>
          <p:cNvSpPr txBox="1">
            <a:spLocks/>
          </p:cNvSpPr>
          <p:nvPr/>
        </p:nvSpPr>
        <p:spPr>
          <a:xfrm>
            <a:off x="4346025" y="1012633"/>
            <a:ext cx="7427805" cy="51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Приложение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2: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Данные о рисковых категориях пациентов в связи с переходом в старшую возрастную категорию (19 лет) "Круг Добра"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149F7286-A144-443A-8F2B-8E0B40A8864A}"/>
              </a:ext>
            </a:extLst>
          </p:cNvPr>
          <p:cNvSpPr/>
          <p:nvPr/>
        </p:nvSpPr>
        <p:spPr>
          <a:xfrm>
            <a:off x="1182150" y="1933302"/>
            <a:ext cx="1170039" cy="1125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28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1400" b="1" dirty="0" err="1">
                <a:solidFill>
                  <a:schemeClr val="accent1"/>
                </a:solidFill>
              </a:rPr>
              <a:t>пацинетов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9" name="Подзаголовок 2">
            <a:extLst>
              <a:ext uri="{FF2B5EF4-FFF2-40B4-BE49-F238E27FC236}">
                <a16:creationId xmlns:a16="http://schemas.microsoft.com/office/drawing/2014/main" id="{8A47BEBC-7B0C-4825-8AEB-98C24325356F}"/>
              </a:ext>
            </a:extLst>
          </p:cNvPr>
          <p:cNvSpPr txBox="1">
            <a:spLocks/>
          </p:cNvSpPr>
          <p:nvPr/>
        </p:nvSpPr>
        <p:spPr>
          <a:xfrm>
            <a:off x="280106" y="3879235"/>
            <a:ext cx="3376054" cy="237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Подзаголовок 2">
            <a:extLst>
              <a:ext uri="{FF2B5EF4-FFF2-40B4-BE49-F238E27FC236}">
                <a16:creationId xmlns:a16="http://schemas.microsoft.com/office/drawing/2014/main" id="{D4953BB3-A779-452E-A3A3-798836D57C7D}"/>
              </a:ext>
            </a:extLst>
          </p:cNvPr>
          <p:cNvSpPr txBox="1">
            <a:spLocks/>
          </p:cNvSpPr>
          <p:nvPr/>
        </p:nvSpPr>
        <p:spPr>
          <a:xfrm>
            <a:off x="406477" y="4038493"/>
            <a:ext cx="3376054" cy="221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ПЕРЕХОД В СТАРШУЮ ВОЗРАСТНУЮ КАТЕГОРИЮ</a:t>
            </a:r>
          </a:p>
          <a:p>
            <a:pPr algn="l">
              <a:lnSpc>
                <a:spcPct val="100000"/>
              </a:lnSpc>
            </a:pPr>
            <a:r>
              <a:rPr lang="ru-RU" sz="1000">
                <a:latin typeface="+mj-lt"/>
                <a:cs typeface="Arial" panose="020B0604020202020204" pitchFamily="34" charset="0"/>
              </a:rPr>
              <a:t>Всего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на этапе перехода в старшую возрастную категорию (19 лет и более)128 пациентов. Наибольшее кол-во пациентов перейдет в старшую возрастную категорию в 4 квартале 2024 года. Долевое распределение по нозологическому признаку, следует принципу наибольшей наполняемости по категориям регистра. Наибольшую долю выхода по программе обеспечения пациентов вносит СМА,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Нейрофиброматоз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1 типа, Муковисцидоз и Туберозный склероз. </a:t>
            </a:r>
          </a:p>
        </p:txBody>
      </p:sp>
      <p:graphicFrame>
        <p:nvGraphicFramePr>
          <p:cNvPr id="72" name="Диаграмма 71">
            <a:extLst>
              <a:ext uri="{FF2B5EF4-FFF2-40B4-BE49-F238E27FC236}">
                <a16:creationId xmlns:a16="http://schemas.microsoft.com/office/drawing/2014/main" id="{D2E1FF54-481C-490A-A3C0-1E9A4A617D47}"/>
              </a:ext>
            </a:extLst>
          </p:cNvPr>
          <p:cNvGraphicFramePr>
            <a:graphicFrameLocks/>
          </p:cNvGraphicFramePr>
          <p:nvPr/>
        </p:nvGraphicFramePr>
        <p:xfrm>
          <a:off x="4346273" y="1483806"/>
          <a:ext cx="7726336" cy="476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DC8F1F08-2E2F-49CA-B7B9-FACFE0DDE5EE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(2024)</a:t>
            </a:r>
          </a:p>
        </p:txBody>
      </p:sp>
    </p:spTree>
    <p:extLst>
      <p:ext uri="{BB962C8B-B14F-4D97-AF65-F5344CB8AC3E}">
        <p14:creationId xmlns:p14="http://schemas.microsoft.com/office/powerpoint/2010/main" val="230466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909C8F1-A611-4C96-BECD-33A301407B13}"/>
              </a:ext>
            </a:extLst>
          </p:cNvPr>
          <p:cNvSpPr/>
          <p:nvPr/>
        </p:nvSpPr>
        <p:spPr>
          <a:xfrm>
            <a:off x="317499" y="-43542"/>
            <a:ext cx="11569701" cy="6499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799" y="289586"/>
            <a:ext cx="284288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b="1" dirty="0"/>
              <a:t>СТРАТЕГИЯ РАЗВИТИЯ СИСТЕМЫ ЛЕКАРСТВЕННОГО ОБЕСПЕЧЕЧНИЯ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10CDF8F-6C69-461C-B317-1AD417A61E1F}"/>
              </a:ext>
            </a:extLst>
          </p:cNvPr>
          <p:cNvGrpSpPr/>
          <p:nvPr/>
        </p:nvGrpSpPr>
        <p:grpSpPr>
          <a:xfrm>
            <a:off x="6736562" y="6045587"/>
            <a:ext cx="5653469" cy="411855"/>
            <a:chOff x="1534306" y="4543070"/>
            <a:chExt cx="5653469" cy="411855"/>
          </a:xfrm>
        </p:grpSpPr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9D529685-5279-4403-9557-AB9548035FE5}"/>
                </a:ext>
              </a:extLst>
            </p:cNvPr>
            <p:cNvSpPr/>
            <p:nvPr/>
          </p:nvSpPr>
          <p:spPr>
            <a:xfrm rot="3036410">
              <a:off x="1409789" y="468528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6AA61C21-C3AA-4636-954D-D1B0BA26E2CF}"/>
                </a:ext>
              </a:extLst>
            </p:cNvPr>
            <p:cNvSpPr/>
            <p:nvPr/>
          </p:nvSpPr>
          <p:spPr>
            <a:xfrm rot="3036410">
              <a:off x="1651419" y="4685286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9841C382-BB97-4802-B4F2-8B4C07BD4A8E}"/>
                </a:ext>
              </a:extLst>
            </p:cNvPr>
            <p:cNvSpPr/>
            <p:nvPr/>
          </p:nvSpPr>
          <p:spPr>
            <a:xfrm rot="3036410">
              <a:off x="1893049" y="468528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9CD64149-D9AB-44DD-8D2F-41C78EBFDC81}"/>
                </a:ext>
              </a:extLst>
            </p:cNvPr>
            <p:cNvSpPr/>
            <p:nvPr/>
          </p:nvSpPr>
          <p:spPr>
            <a:xfrm rot="3036410">
              <a:off x="2125957" y="468528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FF69C0D1-DB47-4EFE-ABC8-B045841263F1}"/>
                </a:ext>
              </a:extLst>
            </p:cNvPr>
            <p:cNvSpPr/>
            <p:nvPr/>
          </p:nvSpPr>
          <p:spPr>
            <a:xfrm rot="3036410">
              <a:off x="2367587" y="4685284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6CF7710B-826B-4506-ACBA-2816319D5598}"/>
                </a:ext>
              </a:extLst>
            </p:cNvPr>
            <p:cNvSpPr/>
            <p:nvPr/>
          </p:nvSpPr>
          <p:spPr>
            <a:xfrm rot="3036410">
              <a:off x="2609217" y="468528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18CCD035-6F86-4C1C-BC6F-6399918705C8}"/>
                </a:ext>
              </a:extLst>
            </p:cNvPr>
            <p:cNvSpPr/>
            <p:nvPr/>
          </p:nvSpPr>
          <p:spPr>
            <a:xfrm rot="3036410">
              <a:off x="2842126" y="467505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1E1D3AB4-10DB-4890-AFCB-786FC17268AB}"/>
                </a:ext>
              </a:extLst>
            </p:cNvPr>
            <p:cNvSpPr/>
            <p:nvPr/>
          </p:nvSpPr>
          <p:spPr>
            <a:xfrm rot="3036410">
              <a:off x="3083756" y="4675056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3524CB92-1B7F-47D2-B3F7-B7DE3B9CDACB}"/>
                </a:ext>
              </a:extLst>
            </p:cNvPr>
            <p:cNvSpPr/>
            <p:nvPr/>
          </p:nvSpPr>
          <p:spPr>
            <a:xfrm rot="3036410">
              <a:off x="3325386" y="467505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A3C349CE-14D6-443F-944E-2915AEE516A6}"/>
                </a:ext>
              </a:extLst>
            </p:cNvPr>
            <p:cNvSpPr/>
            <p:nvPr/>
          </p:nvSpPr>
          <p:spPr>
            <a:xfrm rot="3036410">
              <a:off x="3558294" y="467505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56A9F909-DB6F-402F-9422-22B259F90BFB}"/>
                </a:ext>
              </a:extLst>
            </p:cNvPr>
            <p:cNvSpPr/>
            <p:nvPr/>
          </p:nvSpPr>
          <p:spPr>
            <a:xfrm rot="3036410">
              <a:off x="3799924" y="4675054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5A9E211F-C39C-4C9A-ACD5-DE6D7B3FB493}"/>
                </a:ext>
              </a:extLst>
            </p:cNvPr>
            <p:cNvSpPr/>
            <p:nvPr/>
          </p:nvSpPr>
          <p:spPr>
            <a:xfrm rot="3036410">
              <a:off x="4041554" y="467505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: скругленные углы 108">
              <a:extLst>
                <a:ext uri="{FF2B5EF4-FFF2-40B4-BE49-F238E27FC236}">
                  <a16:creationId xmlns:a16="http://schemas.microsoft.com/office/drawing/2014/main" id="{B235DEC3-E1EB-4501-BF18-1DA01D7F52DC}"/>
                </a:ext>
              </a:extLst>
            </p:cNvPr>
            <p:cNvSpPr/>
            <p:nvPr/>
          </p:nvSpPr>
          <p:spPr>
            <a:xfrm rot="3036410">
              <a:off x="4286372" y="467781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: скругленные углы 109">
              <a:extLst>
                <a:ext uri="{FF2B5EF4-FFF2-40B4-BE49-F238E27FC236}">
                  <a16:creationId xmlns:a16="http://schemas.microsoft.com/office/drawing/2014/main" id="{23FC8379-CF0D-4D22-98BA-44E5147D9D32}"/>
                </a:ext>
              </a:extLst>
            </p:cNvPr>
            <p:cNvSpPr/>
            <p:nvPr/>
          </p:nvSpPr>
          <p:spPr>
            <a:xfrm rot="3036410">
              <a:off x="4528002" y="4677820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E96831F4-5E2A-4036-9823-E6C61328F02F}"/>
                </a:ext>
              </a:extLst>
            </p:cNvPr>
            <p:cNvSpPr/>
            <p:nvPr/>
          </p:nvSpPr>
          <p:spPr>
            <a:xfrm rot="3036410">
              <a:off x="4769632" y="467781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0E771B56-60DC-4B63-B603-3CE4A7907FD4}"/>
                </a:ext>
              </a:extLst>
            </p:cNvPr>
            <p:cNvSpPr/>
            <p:nvPr/>
          </p:nvSpPr>
          <p:spPr>
            <a:xfrm rot="3036410">
              <a:off x="5002540" y="467781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: скругленные углы 112">
              <a:extLst>
                <a:ext uri="{FF2B5EF4-FFF2-40B4-BE49-F238E27FC236}">
                  <a16:creationId xmlns:a16="http://schemas.microsoft.com/office/drawing/2014/main" id="{15F4BA7B-6FAD-474B-974D-F05B78CBFB9A}"/>
                </a:ext>
              </a:extLst>
            </p:cNvPr>
            <p:cNvSpPr/>
            <p:nvPr/>
          </p:nvSpPr>
          <p:spPr>
            <a:xfrm rot="3036410">
              <a:off x="5244170" y="4677818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3C3AB332-847E-4651-B7DD-5BDE749C10FD}"/>
                </a:ext>
              </a:extLst>
            </p:cNvPr>
            <p:cNvSpPr/>
            <p:nvPr/>
          </p:nvSpPr>
          <p:spPr>
            <a:xfrm rot="3036410">
              <a:off x="5485800" y="467781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8BDD141C-8013-496C-AF4D-5CEAB7D4BA53}"/>
                </a:ext>
              </a:extLst>
            </p:cNvPr>
            <p:cNvSpPr/>
            <p:nvPr/>
          </p:nvSpPr>
          <p:spPr>
            <a:xfrm rot="3036410">
              <a:off x="5718709" y="466758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9ED75730-F9D4-49DA-8F25-5850AF4E2BD5}"/>
                </a:ext>
              </a:extLst>
            </p:cNvPr>
            <p:cNvSpPr/>
            <p:nvPr/>
          </p:nvSpPr>
          <p:spPr>
            <a:xfrm rot="3036410">
              <a:off x="5960339" y="4667590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: скругленные углы 116">
              <a:extLst>
                <a:ext uri="{FF2B5EF4-FFF2-40B4-BE49-F238E27FC236}">
                  <a16:creationId xmlns:a16="http://schemas.microsoft.com/office/drawing/2014/main" id="{85DC497A-B78E-4752-AF13-86CC0B15CE7F}"/>
                </a:ext>
              </a:extLst>
            </p:cNvPr>
            <p:cNvSpPr/>
            <p:nvPr/>
          </p:nvSpPr>
          <p:spPr>
            <a:xfrm rot="3036410">
              <a:off x="6201969" y="466758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D5FE49-B202-4F9E-A1DC-3198A7559D0C}"/>
                </a:ext>
              </a:extLst>
            </p:cNvPr>
            <p:cNvSpPr/>
            <p:nvPr/>
          </p:nvSpPr>
          <p:spPr>
            <a:xfrm rot="3036410">
              <a:off x="6434877" y="466758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CCA7CDA5-A1A7-4CE7-9800-12777FF4E71B}"/>
                </a:ext>
              </a:extLst>
            </p:cNvPr>
            <p:cNvSpPr/>
            <p:nvPr/>
          </p:nvSpPr>
          <p:spPr>
            <a:xfrm rot="3036410">
              <a:off x="6676507" y="4667588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647632FA-D8A1-415E-A90A-2D3DB08BDC5D}"/>
                </a:ext>
              </a:extLst>
            </p:cNvPr>
            <p:cNvSpPr/>
            <p:nvPr/>
          </p:nvSpPr>
          <p:spPr>
            <a:xfrm rot="3036410">
              <a:off x="6918137" y="466758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238C5C6-6EB6-45D6-9B76-F20230BB6700}"/>
              </a:ext>
            </a:extLst>
          </p:cNvPr>
          <p:cNvGrpSpPr/>
          <p:nvPr/>
        </p:nvGrpSpPr>
        <p:grpSpPr>
          <a:xfrm rot="868900">
            <a:off x="3242934" y="235014"/>
            <a:ext cx="1175818" cy="744800"/>
            <a:chOff x="4125744" y="215643"/>
            <a:chExt cx="1462863" cy="926622"/>
          </a:xfrm>
          <a:solidFill>
            <a:schemeClr val="bg2">
              <a:lumMod val="75000"/>
            </a:schemeClr>
          </a:solidFill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2A4F8F64-AAAE-451A-B3A7-57C578DCBB20}"/>
                </a:ext>
              </a:extLst>
            </p:cNvPr>
            <p:cNvSpPr/>
            <p:nvPr/>
          </p:nvSpPr>
          <p:spPr>
            <a:xfrm>
              <a:off x="4348115" y="5841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0D1DA4B5-6578-4980-8E44-EB32542A5266}"/>
                </a:ext>
              </a:extLst>
            </p:cNvPr>
            <p:cNvSpPr/>
            <p:nvPr/>
          </p:nvSpPr>
          <p:spPr>
            <a:xfrm>
              <a:off x="5133422" y="68114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C8ADD1B5-8A87-4704-BA98-08CA23E55BEC}"/>
                </a:ext>
              </a:extLst>
            </p:cNvPr>
            <p:cNvSpPr/>
            <p:nvPr/>
          </p:nvSpPr>
          <p:spPr>
            <a:xfrm>
              <a:off x="4707598" y="43382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EBEE330D-896C-4735-9D14-1BCA383A6C57}"/>
                </a:ext>
              </a:extLst>
            </p:cNvPr>
            <p:cNvSpPr/>
            <p:nvPr/>
          </p:nvSpPr>
          <p:spPr>
            <a:xfrm>
              <a:off x="4125744" y="103800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D7C08D3B-F486-46FB-89F8-336FBBABCE93}"/>
                </a:ext>
              </a:extLst>
            </p:cNvPr>
            <p:cNvSpPr/>
            <p:nvPr/>
          </p:nvSpPr>
          <p:spPr>
            <a:xfrm>
              <a:off x="4513989" y="906987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FCFAA275-A3E0-4859-8001-45F2EE122AB8}"/>
                </a:ext>
              </a:extLst>
            </p:cNvPr>
            <p:cNvSpPr/>
            <p:nvPr/>
          </p:nvSpPr>
          <p:spPr>
            <a:xfrm>
              <a:off x="4863814" y="7467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EDD10B83-3226-41BA-ABEA-58F0BFA86296}"/>
                </a:ext>
              </a:extLst>
            </p:cNvPr>
            <p:cNvSpPr/>
            <p:nvPr/>
          </p:nvSpPr>
          <p:spPr>
            <a:xfrm>
              <a:off x="5484344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8DCBFA94-3BB7-4FAF-A772-0A40CC4E8475}"/>
                </a:ext>
              </a:extLst>
            </p:cNvPr>
            <p:cNvSpPr/>
            <p:nvPr/>
          </p:nvSpPr>
          <p:spPr>
            <a:xfrm>
              <a:off x="5247412" y="86907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Овал 129">
              <a:extLst>
                <a:ext uri="{FF2B5EF4-FFF2-40B4-BE49-F238E27FC236}">
                  <a16:creationId xmlns:a16="http://schemas.microsoft.com/office/drawing/2014/main" id="{7558AB86-DAC8-458C-BA41-BFE1983FC0C1}"/>
                </a:ext>
              </a:extLst>
            </p:cNvPr>
            <p:cNvSpPr/>
            <p:nvPr/>
          </p:nvSpPr>
          <p:spPr>
            <a:xfrm>
              <a:off x="5441802" y="68845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7F8F0906-7905-49F2-81F2-AD2D9AAEF60D}"/>
                </a:ext>
              </a:extLst>
            </p:cNvPr>
            <p:cNvSpPr/>
            <p:nvPr/>
          </p:nvSpPr>
          <p:spPr>
            <a:xfrm>
              <a:off x="4852439" y="21564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>
              <a:extLst>
                <a:ext uri="{FF2B5EF4-FFF2-40B4-BE49-F238E27FC236}">
                  <a16:creationId xmlns:a16="http://schemas.microsoft.com/office/drawing/2014/main" id="{F3B6F419-F173-4EBB-A00B-3709650B5C73}"/>
                </a:ext>
              </a:extLst>
            </p:cNvPr>
            <p:cNvSpPr/>
            <p:nvPr/>
          </p:nvSpPr>
          <p:spPr>
            <a:xfrm>
              <a:off x="4607604" y="67942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4041B516-7A0F-4284-B8AB-93EB5A93E2FB}"/>
                </a:ext>
              </a:extLst>
            </p:cNvPr>
            <p:cNvSpPr/>
            <p:nvPr/>
          </p:nvSpPr>
          <p:spPr>
            <a:xfrm>
              <a:off x="5017204" y="42641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id="{FB6F9188-E1EF-4DA3-89C7-3254A4524BCB}"/>
              </a:ext>
            </a:extLst>
          </p:cNvPr>
          <p:cNvSpPr/>
          <p:nvPr/>
        </p:nvSpPr>
        <p:spPr>
          <a:xfrm rot="2323757">
            <a:off x="7853147" y="1060001"/>
            <a:ext cx="2579853" cy="298967"/>
          </a:xfrm>
          <a:custGeom>
            <a:avLst/>
            <a:gdLst>
              <a:gd name="connsiteX0" fmla="*/ 0 w 2579853"/>
              <a:gd name="connsiteY0" fmla="*/ 273553 h 298967"/>
              <a:gd name="connsiteX1" fmla="*/ 177800 w 2579853"/>
              <a:gd name="connsiteY1" fmla="*/ 32253 h 298967"/>
              <a:gd name="connsiteX2" fmla="*/ 419100 w 2579853"/>
              <a:gd name="connsiteY2" fmla="*/ 235453 h 298967"/>
              <a:gd name="connsiteX3" fmla="*/ 863600 w 2579853"/>
              <a:gd name="connsiteY3" fmla="*/ 44953 h 298967"/>
              <a:gd name="connsiteX4" fmla="*/ 1308100 w 2579853"/>
              <a:gd name="connsiteY4" fmla="*/ 298953 h 298967"/>
              <a:gd name="connsiteX5" fmla="*/ 1689100 w 2579853"/>
              <a:gd name="connsiteY5" fmla="*/ 57653 h 298967"/>
              <a:gd name="connsiteX6" fmla="*/ 2171700 w 2579853"/>
              <a:gd name="connsiteY6" fmla="*/ 222753 h 298967"/>
              <a:gd name="connsiteX7" fmla="*/ 2540000 w 2579853"/>
              <a:gd name="connsiteY7" fmla="*/ 19553 h 298967"/>
              <a:gd name="connsiteX8" fmla="*/ 2552700 w 2579853"/>
              <a:gd name="connsiteY8" fmla="*/ 19553 h 2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853" h="298967">
                <a:moveTo>
                  <a:pt x="0" y="273553"/>
                </a:moveTo>
                <a:cubicBezTo>
                  <a:pt x="53975" y="156078"/>
                  <a:pt x="107950" y="38603"/>
                  <a:pt x="177800" y="32253"/>
                </a:cubicBezTo>
                <a:cubicBezTo>
                  <a:pt x="247650" y="25903"/>
                  <a:pt x="304800" y="233336"/>
                  <a:pt x="419100" y="235453"/>
                </a:cubicBezTo>
                <a:cubicBezTo>
                  <a:pt x="533400" y="237570"/>
                  <a:pt x="715433" y="34370"/>
                  <a:pt x="863600" y="44953"/>
                </a:cubicBezTo>
                <a:cubicBezTo>
                  <a:pt x="1011767" y="55536"/>
                  <a:pt x="1170517" y="296836"/>
                  <a:pt x="1308100" y="298953"/>
                </a:cubicBezTo>
                <a:cubicBezTo>
                  <a:pt x="1445683" y="301070"/>
                  <a:pt x="1545167" y="70353"/>
                  <a:pt x="1689100" y="57653"/>
                </a:cubicBezTo>
                <a:cubicBezTo>
                  <a:pt x="1833033" y="44953"/>
                  <a:pt x="2029883" y="229103"/>
                  <a:pt x="2171700" y="222753"/>
                </a:cubicBezTo>
                <a:cubicBezTo>
                  <a:pt x="2313517" y="216403"/>
                  <a:pt x="2540000" y="19553"/>
                  <a:pt x="2540000" y="19553"/>
                </a:cubicBezTo>
                <a:cubicBezTo>
                  <a:pt x="2603500" y="-14314"/>
                  <a:pt x="2578100" y="2619"/>
                  <a:pt x="2552700" y="1955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BD65169-D222-4126-A8E7-85A423D80D26}"/>
              </a:ext>
            </a:extLst>
          </p:cNvPr>
          <p:cNvGrpSpPr/>
          <p:nvPr/>
        </p:nvGrpSpPr>
        <p:grpSpPr>
          <a:xfrm>
            <a:off x="1219199" y="946057"/>
            <a:ext cx="8406025" cy="5247300"/>
            <a:chOff x="3617964" y="1909355"/>
            <a:chExt cx="4384950" cy="3411017"/>
          </a:xfrm>
        </p:grpSpPr>
        <p:sp>
          <p:nvSpPr>
            <p:cNvPr id="2" name="Прямоугольник: скругленные противолежащие углы 1">
              <a:extLst>
                <a:ext uri="{FF2B5EF4-FFF2-40B4-BE49-F238E27FC236}">
                  <a16:creationId xmlns:a16="http://schemas.microsoft.com/office/drawing/2014/main" id="{18E73018-B1D9-4975-949D-B6DF0FF0A8E9}"/>
                </a:ext>
              </a:extLst>
            </p:cNvPr>
            <p:cNvSpPr/>
            <p:nvPr/>
          </p:nvSpPr>
          <p:spPr>
            <a:xfrm rot="10800000">
              <a:off x="3617965" y="3614863"/>
              <a:ext cx="2192475" cy="17055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: скругленные противолежащие углы 72">
              <a:extLst>
                <a:ext uri="{FF2B5EF4-FFF2-40B4-BE49-F238E27FC236}">
                  <a16:creationId xmlns:a16="http://schemas.microsoft.com/office/drawing/2014/main" id="{0E2ED24E-AED0-4E39-9F2A-6D24BFA7BBE0}"/>
                </a:ext>
              </a:extLst>
            </p:cNvPr>
            <p:cNvSpPr/>
            <p:nvPr/>
          </p:nvSpPr>
          <p:spPr>
            <a:xfrm rot="10800000">
              <a:off x="3617964" y="1909355"/>
              <a:ext cx="2192475" cy="1705508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: скругленные противолежащие углы 88">
              <a:extLst>
                <a:ext uri="{FF2B5EF4-FFF2-40B4-BE49-F238E27FC236}">
                  <a16:creationId xmlns:a16="http://schemas.microsoft.com/office/drawing/2014/main" id="{06D39E99-F5FD-4BFD-B773-2090845741EB}"/>
                </a:ext>
              </a:extLst>
            </p:cNvPr>
            <p:cNvSpPr/>
            <p:nvPr/>
          </p:nvSpPr>
          <p:spPr>
            <a:xfrm>
              <a:off x="5810439" y="3614864"/>
              <a:ext cx="2192475" cy="1705508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: скругленные противолежащие углы 92">
              <a:extLst>
                <a:ext uri="{FF2B5EF4-FFF2-40B4-BE49-F238E27FC236}">
                  <a16:creationId xmlns:a16="http://schemas.microsoft.com/office/drawing/2014/main" id="{68EBF168-F396-4228-9AF4-FF0FC43D7EF8}"/>
                </a:ext>
              </a:extLst>
            </p:cNvPr>
            <p:cNvSpPr/>
            <p:nvPr/>
          </p:nvSpPr>
          <p:spPr>
            <a:xfrm>
              <a:off x="5810439" y="1909356"/>
              <a:ext cx="2192475" cy="17055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146E4914-0708-42ED-B362-920CF6EBDA32}"/>
                </a:ext>
              </a:extLst>
            </p:cNvPr>
            <p:cNvSpPr/>
            <p:nvPr/>
          </p:nvSpPr>
          <p:spPr>
            <a:xfrm>
              <a:off x="5375277" y="3157662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1ED276-9C42-4ED1-A4CF-84FDA190E6D8}"/>
                </a:ext>
              </a:extLst>
            </p:cNvPr>
            <p:cNvSpPr txBox="1"/>
            <p:nvPr/>
          </p:nvSpPr>
          <p:spPr>
            <a:xfrm>
              <a:off x="3680749" y="2422653"/>
              <a:ext cx="2447188" cy="73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ТЕХНОЛОГИЧСКИЙ </a:t>
              </a:r>
            </a:p>
            <a:p>
              <a:r>
                <a:rPr lang="ru-RU" sz="1600" dirty="0"/>
                <a:t>СУВЕРИНИТЕТ в разработке и производстве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D7BA8E0-8FA6-48AD-A253-182680B8131D}"/>
                </a:ext>
              </a:extLst>
            </p:cNvPr>
            <p:cNvSpPr txBox="1"/>
            <p:nvPr/>
          </p:nvSpPr>
          <p:spPr>
            <a:xfrm>
              <a:off x="5986761" y="2184136"/>
              <a:ext cx="1932804" cy="102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СОВЕРШЕНСТВОВАНИЕ НОРМАТИВНО-ПРАВОВОЙ БАЗЫ в части</a:t>
              </a:r>
            </a:p>
            <a:p>
              <a:r>
                <a:rPr lang="ru-RU" sz="1600" dirty="0"/>
                <a:t>-</a:t>
              </a:r>
              <a:r>
                <a:rPr lang="ru-RU" sz="1600" dirty="0" err="1"/>
                <a:t>экстемпорального</a:t>
              </a:r>
              <a:r>
                <a:rPr lang="ru-RU" sz="1600" dirty="0"/>
                <a:t> изготовления</a:t>
              </a:r>
            </a:p>
            <a:p>
              <a:r>
                <a:rPr lang="ru-RU" sz="1600" dirty="0"/>
                <a:t>-клинических исследований</a:t>
              </a:r>
            </a:p>
            <a:p>
              <a:r>
                <a:rPr lang="ru-RU" sz="1600" dirty="0"/>
                <a:t>-патентной защиты</a:t>
              </a:r>
            </a:p>
            <a:p>
              <a:r>
                <a:rPr lang="ru-RU" sz="1600" dirty="0"/>
                <a:t>-включения в ограничительные перечни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4AEEBFC-3709-4487-A900-DCB900A7C525}"/>
                </a:ext>
              </a:extLst>
            </p:cNvPr>
            <p:cNvSpPr txBox="1"/>
            <p:nvPr/>
          </p:nvSpPr>
          <p:spPr>
            <a:xfrm>
              <a:off x="6007325" y="4036330"/>
              <a:ext cx="1932804" cy="11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ОРГАНИЗАЦИОННО-ПРАВОВОЕ РЕГУЛИРОВАНИЕ</a:t>
              </a:r>
            </a:p>
            <a:p>
              <a:r>
                <a:rPr lang="ru-RU" sz="1600" dirty="0"/>
                <a:t>-лекарственного обеспечения с интеграцией источников финансирования</a:t>
              </a:r>
            </a:p>
            <a:p>
              <a:r>
                <a:rPr lang="ru-RU" sz="1600" dirty="0"/>
                <a:t>-государственные закупки с учетом соотношения затраты-эффективность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6E67BC3-C552-436E-B58A-CDCD133AC9D7}"/>
                </a:ext>
              </a:extLst>
            </p:cNvPr>
            <p:cNvSpPr txBox="1"/>
            <p:nvPr/>
          </p:nvSpPr>
          <p:spPr>
            <a:xfrm>
              <a:off x="3741414" y="4032224"/>
              <a:ext cx="1932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СОВЕРШЕНСВОВАНИЕ СИСТЕМ АНАЛИЗА И ПРОГНОЗА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97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КОНТАКТЫ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833ECA0-1F28-4F5E-92DE-2D7BD38A1CBD}"/>
              </a:ext>
            </a:extLst>
          </p:cNvPr>
          <p:cNvGrpSpPr/>
          <p:nvPr/>
        </p:nvGrpSpPr>
        <p:grpSpPr>
          <a:xfrm>
            <a:off x="119390" y="6209497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3F7EF26-C725-419D-BE60-A906C9FB4B6F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2E1B1AE-E573-4037-9133-4F038C0F9A5F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71B60D0-23D5-481E-8644-3A4468DAF9B0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EDF0A06-CEC7-4335-A0AA-1766F30A19F4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793C64A-8C01-49AC-B982-B53383F0BA2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AB9BDF2-9DD0-4476-BFF9-2C748AB9EB6A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87548FE-D3FB-452A-A00D-5018413B5C0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3" name="Диаграмма 92">
            <a:extLst>
              <a:ext uri="{FF2B5EF4-FFF2-40B4-BE49-F238E27FC236}">
                <a16:creationId xmlns:a16="http://schemas.microsoft.com/office/drawing/2014/main" id="{F496E90B-722F-4FEE-B26A-394DF2B568A7}"/>
              </a:ext>
            </a:extLst>
          </p:cNvPr>
          <p:cNvGraphicFramePr>
            <a:graphicFrameLocks/>
          </p:cNvGraphicFramePr>
          <p:nvPr/>
        </p:nvGraphicFramePr>
        <p:xfrm>
          <a:off x="2128652" y="13123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AD7A210-4581-4DAC-BE49-E7B2679C0195}"/>
              </a:ext>
            </a:extLst>
          </p:cNvPr>
          <p:cNvGrpSpPr/>
          <p:nvPr/>
        </p:nvGrpSpPr>
        <p:grpSpPr>
          <a:xfrm>
            <a:off x="1708567" y="3202719"/>
            <a:ext cx="823913" cy="369332"/>
            <a:chOff x="1708567" y="3202719"/>
            <a:chExt cx="823913" cy="369332"/>
          </a:xfrm>
        </p:grpSpPr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74B532BF-C74B-409E-88ED-A2759D2B2B51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F5B5E23-348C-4B1E-840A-156F181FB24A}"/>
                </a:ext>
              </a:extLst>
            </p:cNvPr>
            <p:cNvSpPr txBox="1"/>
            <p:nvPr/>
          </p:nvSpPr>
          <p:spPr>
            <a:xfrm>
              <a:off x="1709736" y="3202719"/>
              <a:ext cx="78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980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(4,8 %)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BED840BD-AB36-4BAD-A93E-0C4428D4F2B6}"/>
              </a:ext>
            </a:extLst>
          </p:cNvPr>
          <p:cNvGrpSpPr/>
          <p:nvPr/>
        </p:nvGrpSpPr>
        <p:grpSpPr>
          <a:xfrm rot="5400000">
            <a:off x="8135458" y="-252092"/>
            <a:ext cx="870946" cy="1587195"/>
            <a:chOff x="3813885" y="97140"/>
            <a:chExt cx="1083565" cy="1974665"/>
          </a:xfrm>
          <a:solidFill>
            <a:schemeClr val="bg1">
              <a:lumMod val="65000"/>
            </a:schemeClr>
          </a:solidFill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FFA78242-CA3B-44F3-819F-02BAC9C5367F}"/>
                </a:ext>
              </a:extLst>
            </p:cNvPr>
            <p:cNvSpPr/>
            <p:nvPr/>
          </p:nvSpPr>
          <p:spPr>
            <a:xfrm>
              <a:off x="3813885" y="13572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F90ACE61-FCA0-4949-A530-5D9C83593FBE}"/>
                </a:ext>
              </a:extLst>
            </p:cNvPr>
            <p:cNvSpPr/>
            <p:nvPr/>
          </p:nvSpPr>
          <p:spPr>
            <a:xfrm>
              <a:off x="4151104" y="892850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5A6F1B99-6C91-4310-A4A8-955D74630982}"/>
                </a:ext>
              </a:extLst>
            </p:cNvPr>
            <p:cNvSpPr/>
            <p:nvPr/>
          </p:nvSpPr>
          <p:spPr>
            <a:xfrm>
              <a:off x="4454978" y="1397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E7025295-7D32-4DFD-A29C-DF0BF9E95ADD}"/>
                </a:ext>
              </a:extLst>
            </p:cNvPr>
            <p:cNvSpPr/>
            <p:nvPr/>
          </p:nvSpPr>
          <p:spPr>
            <a:xfrm>
              <a:off x="4342662" y="1967543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230CD133-9E0F-4E27-A886-DCEE8E826DCA}"/>
                </a:ext>
              </a:extLst>
            </p:cNvPr>
            <p:cNvSpPr/>
            <p:nvPr/>
          </p:nvSpPr>
          <p:spPr>
            <a:xfrm>
              <a:off x="4793187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3B55ECA4-2354-442F-B6C8-7DA61AE6A626}"/>
                </a:ext>
              </a:extLst>
            </p:cNvPr>
            <p:cNvSpPr/>
            <p:nvPr/>
          </p:nvSpPr>
          <p:spPr>
            <a:xfrm>
              <a:off x="4793187" y="971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5ACACE79-B980-4BDB-A897-C46BE3497E34}"/>
                </a:ext>
              </a:extLst>
            </p:cNvPr>
            <p:cNvSpPr/>
            <p:nvPr/>
          </p:nvSpPr>
          <p:spPr>
            <a:xfrm>
              <a:off x="4092116" y="3274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2693E81B-78B7-4AD4-B321-778DB59EDF04}"/>
                </a:ext>
              </a:extLst>
            </p:cNvPr>
            <p:cNvSpPr/>
            <p:nvPr/>
          </p:nvSpPr>
          <p:spPr>
            <a:xfrm>
              <a:off x="4350716" y="58711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вал 137">
            <a:extLst>
              <a:ext uri="{FF2B5EF4-FFF2-40B4-BE49-F238E27FC236}">
                <a16:creationId xmlns:a16="http://schemas.microsoft.com/office/drawing/2014/main" id="{16758BA2-BDB8-4315-9B2B-D8E724D9ECAC}"/>
              </a:ext>
            </a:extLst>
          </p:cNvPr>
          <p:cNvSpPr/>
          <p:nvPr/>
        </p:nvSpPr>
        <p:spPr>
          <a:xfrm>
            <a:off x="10187679" y="64789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CCAF98C-3736-4F9A-9B9C-F35F488BE690}"/>
              </a:ext>
            </a:extLst>
          </p:cNvPr>
          <p:cNvGrpSpPr/>
          <p:nvPr/>
        </p:nvGrpSpPr>
        <p:grpSpPr>
          <a:xfrm>
            <a:off x="818650" y="1482168"/>
            <a:ext cx="10283429" cy="4420854"/>
            <a:chOff x="818650" y="1917116"/>
            <a:chExt cx="9664563" cy="3985906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05032609-A48E-4FED-8C8A-6E1800C76459}"/>
                </a:ext>
              </a:extLst>
            </p:cNvPr>
            <p:cNvSpPr/>
            <p:nvPr/>
          </p:nvSpPr>
          <p:spPr>
            <a:xfrm>
              <a:off x="7255788" y="5321280"/>
              <a:ext cx="3227425" cy="511429"/>
            </a:xfrm>
            <a:prstGeom prst="roundRect">
              <a:avLst/>
            </a:prstGeom>
            <a:solidFill>
              <a:srgbClr val="537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ОФИЦИАЛЬНЫЙ САЙТ ФКУ «ФЦПиЛО»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5495BC24-B935-4F99-82EE-2109C9639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6" t="7897" r="7632" b="7893"/>
            <a:stretch/>
          </p:blipFill>
          <p:spPr bwMode="auto">
            <a:xfrm>
              <a:off x="7217626" y="2014677"/>
              <a:ext cx="3265587" cy="3251976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E259B4B0-AACF-441B-A080-734ED7730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8637" y="4991754"/>
              <a:ext cx="1798555" cy="911268"/>
            </a:xfrm>
            <a:prstGeom prst="rect">
              <a:avLst/>
            </a:prstGeom>
          </p:spPr>
        </p:pic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08164BE0-BD2D-4979-9CB4-60C4ACB41962}"/>
                </a:ext>
              </a:extLst>
            </p:cNvPr>
            <p:cNvGrpSpPr/>
            <p:nvPr/>
          </p:nvGrpSpPr>
          <p:grpSpPr>
            <a:xfrm>
              <a:off x="818650" y="1917116"/>
              <a:ext cx="6005169" cy="736358"/>
              <a:chOff x="762883" y="2024227"/>
              <a:chExt cx="6005169" cy="736358"/>
            </a:xfrm>
          </p:grpSpPr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id="{DDAEB61F-4402-4A2B-8D0A-7FD262C879DA}"/>
                  </a:ext>
                </a:extLst>
              </p:cNvPr>
              <p:cNvGrpSpPr/>
              <p:nvPr/>
            </p:nvGrpSpPr>
            <p:grpSpPr>
              <a:xfrm>
                <a:off x="762883" y="2024227"/>
                <a:ext cx="723518" cy="736358"/>
                <a:chOff x="5941118" y="1156634"/>
                <a:chExt cx="1225550" cy="1247300"/>
              </a:xfrm>
            </p:grpSpPr>
            <p:sp>
              <p:nvSpPr>
                <p:cNvPr id="120" name="Овал 119">
                  <a:extLst>
                    <a:ext uri="{FF2B5EF4-FFF2-40B4-BE49-F238E27FC236}">
                      <a16:creationId xmlns:a16="http://schemas.microsoft.com/office/drawing/2014/main" id="{14BF2E13-F2CC-476C-A8BE-AC68149F1023}"/>
                    </a:ext>
                  </a:extLst>
                </p:cNvPr>
                <p:cNvSpPr/>
                <p:nvPr/>
              </p:nvSpPr>
              <p:spPr bwMode="auto">
                <a:xfrm>
                  <a:off x="5941118" y="1156634"/>
                  <a:ext cx="1225550" cy="1247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1" name="Рисунок 120">
                  <a:extLst>
                    <a:ext uri="{FF2B5EF4-FFF2-40B4-BE49-F238E27FC236}">
                      <a16:creationId xmlns:a16="http://schemas.microsoft.com/office/drawing/2014/main" id="{23E8730B-20C1-4916-B3FD-9DA34299D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27455" y="1235833"/>
                  <a:ext cx="1054292" cy="1088902"/>
                </a:xfrm>
                <a:prstGeom prst="rect">
                  <a:avLst/>
                </a:prstGeom>
              </p:spPr>
            </p:pic>
          </p:grpSp>
          <p:sp>
            <p:nvSpPr>
              <p:cNvPr id="110" name="Заголовок 1">
                <a:extLst>
                  <a:ext uri="{FF2B5EF4-FFF2-40B4-BE49-F238E27FC236}">
                    <a16:creationId xmlns:a16="http://schemas.microsoft.com/office/drawing/2014/main" id="{EF3B77AA-22D0-4B2A-A241-2C1AF04F32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11141" y="2095433"/>
                <a:ext cx="5256911" cy="5950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050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ФЕДЕРАЛЬНЫЙ ЦЕНТР ПЛАНИРОВАНИЯ И ОРГАНИЗАЦИИ ЛЕКАРСТВЕННОГО ОБЕСПЕЧЕНИЯ ГРАЖДАН МИНИСТЕРСТВА ЗДРАВООХРАНЕНИЯ РОССИЙСКОЙ ФЕДЕРАЦИИ</a:t>
                </a:r>
              </a:p>
            </p:txBody>
          </p:sp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09593F03-0092-4508-BF37-F90A16BED7A1}"/>
                </a:ext>
              </a:extLst>
            </p:cNvPr>
            <p:cNvGrpSpPr/>
            <p:nvPr/>
          </p:nvGrpSpPr>
          <p:grpSpPr>
            <a:xfrm>
              <a:off x="824990" y="2567249"/>
              <a:ext cx="5872215" cy="2368467"/>
              <a:chOff x="753969" y="2504836"/>
              <a:chExt cx="5872215" cy="2368467"/>
            </a:xfrm>
          </p:grpSpPr>
          <p:grpSp>
            <p:nvGrpSpPr>
              <p:cNvPr id="90" name="Группа 89">
                <a:extLst>
                  <a:ext uri="{FF2B5EF4-FFF2-40B4-BE49-F238E27FC236}">
                    <a16:creationId xmlns:a16="http://schemas.microsoft.com/office/drawing/2014/main" id="{6EE604FF-BEE5-415F-AC5D-9CFD0E2090E4}"/>
                  </a:ext>
                </a:extLst>
              </p:cNvPr>
              <p:cNvGrpSpPr/>
              <p:nvPr/>
            </p:nvGrpSpPr>
            <p:grpSpPr>
              <a:xfrm>
                <a:off x="860561" y="2504836"/>
                <a:ext cx="5765623" cy="2368467"/>
                <a:chOff x="879796" y="2317983"/>
                <a:chExt cx="5765623" cy="2368467"/>
              </a:xfrm>
            </p:grpSpPr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C182A65-6513-4EEC-9238-11EFCDF35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45" t="22264" r="24670" b="23150"/>
                <a:stretch/>
              </p:blipFill>
              <p:spPr>
                <a:xfrm>
                  <a:off x="879796" y="3399069"/>
                  <a:ext cx="508604" cy="566766"/>
                </a:xfrm>
                <a:prstGeom prst="rect">
                  <a:avLst/>
                </a:prstGeom>
              </p:spPr>
            </p:pic>
            <p:sp>
              <p:nvSpPr>
                <p:cNvPr id="96" name="Заголовок 1">
                  <a:extLst>
                    <a:ext uri="{FF2B5EF4-FFF2-40B4-BE49-F238E27FC236}">
                      <a16:creationId xmlns:a16="http://schemas.microsoft.com/office/drawing/2014/main" id="{66002B9E-4865-4056-87FD-BBAF00FE37B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20687" y="3747568"/>
                  <a:ext cx="1970762" cy="4382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ru-RU" sz="1400" dirty="0">
                      <a:solidFill>
                        <a:srgbClr val="2F5597"/>
                      </a:solidFill>
                      <a:latin typeface="+mn-lt"/>
                    </a:rPr>
                    <a:t>МАКСИМКИНА ЕЛЕНА АНАТОЛЬЕВНА</a:t>
                  </a:r>
                  <a:endParaRPr lang="en-US" sz="1400" dirty="0">
                    <a:solidFill>
                      <a:srgbClr val="2F5597"/>
                    </a:solidFill>
                    <a:latin typeface="+mn-lt"/>
                  </a:endParaRPr>
                </a:p>
                <a:p>
                  <a:pPr algn="l"/>
                  <a:endParaRPr lang="ru-RU" sz="1200" dirty="0">
                    <a:solidFill>
                      <a:srgbClr val="2F5597"/>
                    </a:solidFill>
                    <a:latin typeface="+mn-lt"/>
                  </a:endParaRPr>
                </a:p>
                <a:p>
                  <a:pPr algn="l"/>
                  <a:r>
                    <a:rPr lang="ru-RU" sz="1000" dirty="0">
                      <a:solidFill>
                        <a:srgbClr val="2F5597"/>
                      </a:solidFill>
                      <a:latin typeface="+mn-lt"/>
                    </a:rPr>
                    <a:t>ДИРЕКТОР ФКУ «ФЦПиЛО»</a:t>
                  </a:r>
                </a:p>
              </p:txBody>
            </p:sp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985A4BB5-0483-46C0-B7BB-EBA2D8BDB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35" t="-493" r="426" b="-3274"/>
                <a:stretch/>
              </p:blipFill>
              <p:spPr>
                <a:xfrm>
                  <a:off x="3407359" y="3775182"/>
                  <a:ext cx="876510" cy="911268"/>
                </a:xfrm>
                <a:prstGeom prst="rect">
                  <a:avLst/>
                </a:prstGeom>
              </p:spPr>
            </p:pic>
            <p:sp>
              <p:nvSpPr>
                <p:cNvPr id="98" name="Заголовок 1">
                  <a:extLst>
                    <a:ext uri="{FF2B5EF4-FFF2-40B4-BE49-F238E27FC236}">
                      <a16:creationId xmlns:a16="http://schemas.microsoft.com/office/drawing/2014/main" id="{72CF2762-3F23-40D8-9E3C-B1BC6F2995A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039082" y="3386204"/>
                  <a:ext cx="2263745" cy="4382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1200" dirty="0">
                      <a:solidFill>
                        <a:srgbClr val="2F5597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maksimkinaEA@minzdrav.gov.ru</a:t>
                  </a:r>
                  <a:endParaRPr lang="ru-RU" sz="1200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Заголовок 1">
                  <a:extLst>
                    <a:ext uri="{FF2B5EF4-FFF2-40B4-BE49-F238E27FC236}">
                      <a16:creationId xmlns:a16="http://schemas.microsoft.com/office/drawing/2014/main" id="{F4CCB5B1-A7E1-4EA6-AC07-4A778E9AE79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004657" y="4029567"/>
                  <a:ext cx="1418988" cy="2982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1200" dirty="0">
                      <a:solidFill>
                        <a:srgbClr val="2F5597"/>
                      </a:solidFill>
                      <a:latin typeface="+mn-lt"/>
                    </a:rPr>
                    <a:t>+7 (991) 581-53-81</a:t>
                  </a:r>
                  <a:endParaRPr lang="ru-RU" sz="1200" dirty="0">
                    <a:solidFill>
                      <a:srgbClr val="2F5597"/>
                    </a:solidFill>
                    <a:latin typeface="+mn-lt"/>
                  </a:endParaRPr>
                </a:p>
              </p:txBody>
            </p:sp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DE7D5E82-467D-4EF8-AFD6-98DCB3FB1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35" t="-493" r="426" b="-3274"/>
                <a:stretch/>
              </p:blipFill>
              <p:spPr>
                <a:xfrm>
                  <a:off x="3397986" y="2561952"/>
                  <a:ext cx="876510" cy="911268"/>
                </a:xfrm>
                <a:prstGeom prst="rect">
                  <a:avLst/>
                </a:prstGeom>
              </p:spPr>
            </p:pic>
            <p:sp>
              <p:nvSpPr>
                <p:cNvPr id="101" name="Заголовок 1">
                  <a:extLst>
                    <a:ext uri="{FF2B5EF4-FFF2-40B4-BE49-F238E27FC236}">
                      <a16:creationId xmlns:a16="http://schemas.microsoft.com/office/drawing/2014/main" id="{8E0E8224-67AB-4C5F-AE62-E5311954E16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983528" y="2882068"/>
                  <a:ext cx="2661891" cy="253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ru-RU" sz="1000" b="0" i="0" dirty="0">
                      <a:solidFill>
                        <a:srgbClr val="2F5597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+7(495) 249-03-01 </a:t>
                  </a:r>
                  <a:endParaRPr lang="ru-RU" sz="1100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Заголовок 1">
                  <a:extLst>
                    <a:ext uri="{FF2B5EF4-FFF2-40B4-BE49-F238E27FC236}">
                      <a16:creationId xmlns:a16="http://schemas.microsoft.com/office/drawing/2014/main" id="{CB02447E-7A01-4FC7-88FA-CC3041BE585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19096" y="2317983"/>
                  <a:ext cx="1495850" cy="46029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ru-RU" sz="1000" b="0" i="0" dirty="0" err="1">
                      <a:solidFill>
                        <a:srgbClr val="2F5597"/>
                      </a:solidFill>
                      <a:effectLst/>
                      <a:latin typeface="arial" panose="020B0604020202020204" pitchFamily="34" charset="0"/>
                    </a:rPr>
                    <a:t>Воронцовская</a:t>
                  </a:r>
                  <a:r>
                    <a:rPr lang="ru-RU" sz="1000" b="0" i="0" dirty="0">
                      <a:solidFill>
                        <a:srgbClr val="2F5597"/>
                      </a:solidFill>
                      <a:effectLst/>
                      <a:latin typeface="arial" panose="020B0604020202020204" pitchFamily="34" charset="0"/>
                    </a:rPr>
                    <a:t> ул., д 6 </a:t>
                  </a:r>
                  <a:r>
                    <a:rPr lang="ru-RU" sz="1000" b="0" i="0" dirty="0" err="1">
                      <a:solidFill>
                        <a:srgbClr val="2F5597"/>
                      </a:solidFill>
                      <a:effectLst/>
                      <a:latin typeface="arial" panose="020B0604020202020204" pitchFamily="34" charset="0"/>
                    </a:rPr>
                    <a:t>стр</a:t>
                  </a:r>
                  <a:r>
                    <a:rPr lang="ru-RU" sz="1000" b="0" i="0" dirty="0">
                      <a:solidFill>
                        <a:srgbClr val="2F5597"/>
                      </a:solidFill>
                      <a:effectLst/>
                      <a:latin typeface="arial" panose="020B0604020202020204" pitchFamily="34" charset="0"/>
                    </a:rPr>
                    <a:t> 1, Москва, 109147</a:t>
                  </a:r>
                  <a:endParaRPr lang="ru-RU" sz="1100" dirty="0">
                    <a:solidFill>
                      <a:srgbClr val="2F5597"/>
                    </a:solidFill>
                    <a:latin typeface="+mn-lt"/>
                  </a:endParaRPr>
                </a:p>
              </p:txBody>
            </p:sp>
            <p:sp>
              <p:nvSpPr>
                <p:cNvPr id="104" name="Заголовок 1">
                  <a:extLst>
                    <a:ext uri="{FF2B5EF4-FFF2-40B4-BE49-F238E27FC236}">
                      <a16:creationId xmlns:a16="http://schemas.microsoft.com/office/drawing/2014/main" id="{E39244C4-0A07-4978-B8E2-ED9B806F2A4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946727" y="2464458"/>
                  <a:ext cx="2661891" cy="253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1000" b="0" i="0" dirty="0">
                      <a:solidFill>
                        <a:srgbClr val="2F5597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 fcpilo.info@minzdrav.gov.ru</a:t>
                  </a:r>
                  <a:endParaRPr lang="ru-RU" sz="1400" dirty="0">
                    <a:solidFill>
                      <a:srgbClr val="2F559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7" name="Рисунок 106">
                  <a:extLst>
                    <a:ext uri="{FF2B5EF4-FFF2-40B4-BE49-F238E27FC236}">
                      <a16:creationId xmlns:a16="http://schemas.microsoft.com/office/drawing/2014/main" id="{40E6A1B2-2A29-4522-9EBE-3BE99A3E7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1233" y="3483527"/>
                  <a:ext cx="397850" cy="397850"/>
                </a:xfrm>
                <a:prstGeom prst="rect">
                  <a:avLst/>
                </a:prstGeom>
              </p:spPr>
            </p:pic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25EB62BB-2E8B-470E-9B3A-AEDC45D1F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5113" y="2379966"/>
                  <a:ext cx="397850" cy="397850"/>
                </a:xfrm>
                <a:prstGeom prst="rect">
                  <a:avLst/>
                </a:prstGeom>
              </p:spPr>
            </p:pic>
          </p:grp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34DC215D-43BC-4282-87DB-DC3BF47E62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3969" y="3498205"/>
                <a:ext cx="5050087" cy="0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959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E2A6C90-16EC-4950-A894-E204DFD138C0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1D27871-A03B-4194-B488-1E4A041137D1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8A576A0F-92D6-4488-A02B-249D53EE11DA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533F10-90B1-46A5-8293-0DD8A2A4F93A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C2C23935-1FB9-49BF-9DFD-A9C92C1A5D3C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28E9DFCD-D4C6-424F-917F-8FDDA24EDB68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09FA92E7-EDA0-4A38-A087-AD5398B6D9E1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9138EB25-B124-4EA4-A33F-571F29B6094E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1C57789-C398-4333-8291-DAA22F0C0356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Подзаголовок 2">
            <a:extLst>
              <a:ext uri="{FF2B5EF4-FFF2-40B4-BE49-F238E27FC236}">
                <a16:creationId xmlns:a16="http://schemas.microsoft.com/office/drawing/2014/main" id="{AEB4639E-50A6-4AB1-BEDE-55344491E51E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59" y="289586"/>
            <a:ext cx="255492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ЛЕКАРСТВЕННОЕ ОБЕСПЕЧЕНИЕ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10691" y="3492235"/>
            <a:ext cx="3376054" cy="2717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СМЕЖНЫЕ НАПРАВЛЕНИЯ ЗАКУПОК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Наряду с лекарственным обеспечением пациентов, страдающих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орфанными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заболеваниям, одним из важнейших направлений остается диагностика заболеваний.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В рамках распоряжения Правительства Российской Федерации от 09.06.2022  № 1510-р, Федеральный центр осуществлял закупки оборудования для неонатального скрининга для 11 медицинских организаций РФ (Москва- 4, Санкт-Петербург,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Ростов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-на-Дону, Томск, Иркутск, Краснодар, Уфа, Екатеринбург- по 1. 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На сегодняшний день закуплено и поставлено в Субъекты РФ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315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единиц медицинских изделий и лабораторного оборудования на сумму 1,63 млрд. руб.. По итогам электронных торгов, было сэкономлено., порядка 17,3 млн. руб.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8026079" y="268570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45C9F6D-D6E2-43DF-AC9E-B8ABCA8171B5}"/>
              </a:ext>
            </a:extLst>
          </p:cNvPr>
          <p:cNvSpPr/>
          <p:nvPr/>
        </p:nvSpPr>
        <p:spPr>
          <a:xfrm>
            <a:off x="418170" y="1106972"/>
            <a:ext cx="3253316" cy="3379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МИ для неонатального скрининга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EDB6187-B30F-4725-96CE-571BF80B8540}"/>
              </a:ext>
            </a:extLst>
          </p:cNvPr>
          <p:cNvGrpSpPr/>
          <p:nvPr/>
        </p:nvGrpSpPr>
        <p:grpSpPr>
          <a:xfrm>
            <a:off x="240494" y="1444897"/>
            <a:ext cx="1800000" cy="1800000"/>
            <a:chOff x="180546" y="1465981"/>
            <a:chExt cx="2253042" cy="1675604"/>
          </a:xfrm>
        </p:grpSpPr>
        <p:graphicFrame>
          <p:nvGraphicFramePr>
            <p:cNvPr id="74" name="Диаграмма 73">
              <a:extLst>
                <a:ext uri="{FF2B5EF4-FFF2-40B4-BE49-F238E27FC236}">
                  <a16:creationId xmlns:a16="http://schemas.microsoft.com/office/drawing/2014/main" id="{D6F83B53-CBF5-421A-9110-C818B146F40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7679893"/>
                </p:ext>
              </p:extLst>
            </p:nvPr>
          </p:nvGraphicFramePr>
          <p:xfrm>
            <a:off x="180546" y="1465981"/>
            <a:ext cx="2253042" cy="16756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07D60C00-CC88-40B2-BD67-9AE8A8F60F13}"/>
                </a:ext>
              </a:extLst>
            </p:cNvPr>
            <p:cNvSpPr/>
            <p:nvPr/>
          </p:nvSpPr>
          <p:spPr>
            <a:xfrm>
              <a:off x="623483" y="1696227"/>
              <a:ext cx="1330244" cy="11482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4"/>
                  </a:solidFill>
                </a:rPr>
                <a:t>1,63</a:t>
              </a:r>
            </a:p>
            <a:p>
              <a:pPr algn="ctr"/>
              <a:r>
                <a:rPr lang="ru-RU" sz="1200" b="1" dirty="0">
                  <a:solidFill>
                    <a:schemeClr val="accent4"/>
                  </a:solidFill>
                </a:rPr>
                <a:t>млрд. руб.</a:t>
              </a:r>
            </a:p>
          </p:txBody>
        </p:sp>
      </p:grp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887426BD-1DFA-4F40-A859-6E4B02A77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374567"/>
              </p:ext>
            </p:extLst>
          </p:nvPr>
        </p:nvGraphicFramePr>
        <p:xfrm>
          <a:off x="2049677" y="1491377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571E2375-AD63-4078-9096-D2B572BF5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23521"/>
              </p:ext>
            </p:extLst>
          </p:nvPr>
        </p:nvGraphicFramePr>
        <p:xfrm>
          <a:off x="4751319" y="1145803"/>
          <a:ext cx="7085895" cy="4894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7418">
                  <a:extLst>
                    <a:ext uri="{9D8B030D-6E8A-4147-A177-3AD203B41FA5}">
                      <a16:colId xmlns:a16="http://schemas.microsoft.com/office/drawing/2014/main" val="901367027"/>
                    </a:ext>
                  </a:extLst>
                </a:gridCol>
                <a:gridCol w="1720766">
                  <a:extLst>
                    <a:ext uri="{9D8B030D-6E8A-4147-A177-3AD203B41FA5}">
                      <a16:colId xmlns:a16="http://schemas.microsoft.com/office/drawing/2014/main" val="3041799164"/>
                    </a:ext>
                  </a:extLst>
                </a:gridCol>
                <a:gridCol w="1177711">
                  <a:extLst>
                    <a:ext uri="{9D8B030D-6E8A-4147-A177-3AD203B41FA5}">
                      <a16:colId xmlns:a16="http://schemas.microsoft.com/office/drawing/2014/main" val="3685458793"/>
                    </a:ext>
                  </a:extLst>
                </a:gridCol>
              </a:tblGrid>
              <a:tr h="414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Наименование объекта закупок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Сумма, объем руб.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Экономия,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80258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Автоматическая станция выделения нуклеиновых кислот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116722398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1777602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75266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Автоматическая станция для раскапывания ПЦР–смесей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348110700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1749300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96515"/>
                  </a:ext>
                </a:extLst>
              </a:tr>
              <a:tr h="414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Автоматическое устройство для подготовки образцов сухих пятен крови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142105950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2164050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07894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Амплификатор с детекцией в режиме реального времени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93405823,68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469376,16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416003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Вортекс лабораторный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417285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90214"/>
                  </a:ext>
                </a:extLst>
              </a:tr>
              <a:tr h="414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Генетический анализатор для массового параллельного секвенирования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39679508,7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1247201,3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75374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Камера морозильная, -20 -40 С, объем не менее 280 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4903236,14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831543,24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4949"/>
                  </a:ext>
                </a:extLst>
              </a:tr>
              <a:tr h="414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Комплект автоматических дозаторов переменного объема (многоканальные)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1115463,8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423126,22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50333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Система дистилляционной очистки воды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10835550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2298450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97534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Система капиллярного электрофореза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10398961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17688"/>
                  </a:ext>
                </a:extLst>
              </a:tr>
              <a:tr h="414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Тандемный масс-спектрометр в комплекте с генератором азота и программным обеспечением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867660000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5700000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54588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Флуориметр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2600000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74268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Холодильник фармацевтический, +2+8 С, объем не менее 280 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1485671,22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47734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Центрифуга лабораторная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794234,54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3991,13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59371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Центрифуга настольная с роторами для пробирок и планшет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1449800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12030"/>
                  </a:ext>
                </a:extLst>
              </a:tr>
              <a:tr h="235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Шейкер-инкубатор для планшет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2161520,46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458504,64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7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7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ПРИЛОЖЕНИЕ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833ECA0-1F28-4F5E-92DE-2D7BD38A1CBD}"/>
              </a:ext>
            </a:extLst>
          </p:cNvPr>
          <p:cNvGrpSpPr/>
          <p:nvPr/>
        </p:nvGrpSpPr>
        <p:grpSpPr>
          <a:xfrm>
            <a:off x="119390" y="6209497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3F7EF26-C725-419D-BE60-A906C9FB4B6F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2E1B1AE-E573-4037-9133-4F038C0F9A5F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A71B60D0-23D5-481E-8644-3A4468DAF9B0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EDF0A06-CEC7-4335-A0AA-1766F30A19F4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793C64A-8C01-49AC-B982-B53383F0BA2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AB9BDF2-9DD0-4476-BFF9-2C748AB9EB6A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87548FE-D3FB-452A-A00D-5018413B5C0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3" name="Диаграмма 92">
            <a:extLst>
              <a:ext uri="{FF2B5EF4-FFF2-40B4-BE49-F238E27FC236}">
                <a16:creationId xmlns:a16="http://schemas.microsoft.com/office/drawing/2014/main" id="{F496E90B-722F-4FEE-B26A-394DF2B568A7}"/>
              </a:ext>
            </a:extLst>
          </p:cNvPr>
          <p:cNvGraphicFramePr>
            <a:graphicFrameLocks/>
          </p:cNvGraphicFramePr>
          <p:nvPr/>
        </p:nvGraphicFramePr>
        <p:xfrm>
          <a:off x="2128652" y="13123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AD7A210-4581-4DAC-BE49-E7B2679C0195}"/>
              </a:ext>
            </a:extLst>
          </p:cNvPr>
          <p:cNvGrpSpPr/>
          <p:nvPr/>
        </p:nvGrpSpPr>
        <p:grpSpPr>
          <a:xfrm>
            <a:off x="1708567" y="3202719"/>
            <a:ext cx="823913" cy="369332"/>
            <a:chOff x="1708567" y="3202719"/>
            <a:chExt cx="823913" cy="369332"/>
          </a:xfrm>
        </p:grpSpPr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74B532BF-C74B-409E-88ED-A2759D2B2B51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F5B5E23-348C-4B1E-840A-156F181FB24A}"/>
                </a:ext>
              </a:extLst>
            </p:cNvPr>
            <p:cNvSpPr txBox="1"/>
            <p:nvPr/>
          </p:nvSpPr>
          <p:spPr>
            <a:xfrm>
              <a:off x="1709736" y="3202719"/>
              <a:ext cx="78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980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(4,8 %)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BED840BD-AB36-4BAD-A93E-0C4428D4F2B6}"/>
              </a:ext>
            </a:extLst>
          </p:cNvPr>
          <p:cNvGrpSpPr/>
          <p:nvPr/>
        </p:nvGrpSpPr>
        <p:grpSpPr>
          <a:xfrm rot="5400000">
            <a:off x="8135458" y="-252092"/>
            <a:ext cx="870946" cy="1587195"/>
            <a:chOff x="3813885" y="97140"/>
            <a:chExt cx="1083565" cy="1974665"/>
          </a:xfrm>
          <a:solidFill>
            <a:schemeClr val="bg1">
              <a:lumMod val="65000"/>
            </a:schemeClr>
          </a:solidFill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FFA78242-CA3B-44F3-819F-02BAC9C5367F}"/>
                </a:ext>
              </a:extLst>
            </p:cNvPr>
            <p:cNvSpPr/>
            <p:nvPr/>
          </p:nvSpPr>
          <p:spPr>
            <a:xfrm>
              <a:off x="3813885" y="13572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F90ACE61-FCA0-4949-A530-5D9C83593FBE}"/>
                </a:ext>
              </a:extLst>
            </p:cNvPr>
            <p:cNvSpPr/>
            <p:nvPr/>
          </p:nvSpPr>
          <p:spPr>
            <a:xfrm>
              <a:off x="4151104" y="892850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5A6F1B99-6C91-4310-A4A8-955D74630982}"/>
                </a:ext>
              </a:extLst>
            </p:cNvPr>
            <p:cNvSpPr/>
            <p:nvPr/>
          </p:nvSpPr>
          <p:spPr>
            <a:xfrm>
              <a:off x="4454978" y="1397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E7025295-7D32-4DFD-A29C-DF0BF9E95ADD}"/>
                </a:ext>
              </a:extLst>
            </p:cNvPr>
            <p:cNvSpPr/>
            <p:nvPr/>
          </p:nvSpPr>
          <p:spPr>
            <a:xfrm>
              <a:off x="4342662" y="1967543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230CD133-9E0F-4E27-A886-DCEE8E826DCA}"/>
                </a:ext>
              </a:extLst>
            </p:cNvPr>
            <p:cNvSpPr/>
            <p:nvPr/>
          </p:nvSpPr>
          <p:spPr>
            <a:xfrm>
              <a:off x="4793187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3B55ECA4-2354-442F-B6C8-7DA61AE6A626}"/>
                </a:ext>
              </a:extLst>
            </p:cNvPr>
            <p:cNvSpPr/>
            <p:nvPr/>
          </p:nvSpPr>
          <p:spPr>
            <a:xfrm>
              <a:off x="4793187" y="971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5ACACE79-B980-4BDB-A897-C46BE3497E34}"/>
                </a:ext>
              </a:extLst>
            </p:cNvPr>
            <p:cNvSpPr/>
            <p:nvPr/>
          </p:nvSpPr>
          <p:spPr>
            <a:xfrm>
              <a:off x="4092116" y="3274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2693E81B-78B7-4AD4-B321-778DB59EDF04}"/>
                </a:ext>
              </a:extLst>
            </p:cNvPr>
            <p:cNvSpPr/>
            <p:nvPr/>
          </p:nvSpPr>
          <p:spPr>
            <a:xfrm>
              <a:off x="4350716" y="58711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вал 137">
            <a:extLst>
              <a:ext uri="{FF2B5EF4-FFF2-40B4-BE49-F238E27FC236}">
                <a16:creationId xmlns:a16="http://schemas.microsoft.com/office/drawing/2014/main" id="{16758BA2-BDB8-4315-9B2B-D8E724D9ECAC}"/>
              </a:ext>
            </a:extLst>
          </p:cNvPr>
          <p:cNvSpPr/>
          <p:nvPr/>
        </p:nvSpPr>
        <p:spPr>
          <a:xfrm>
            <a:off x="10187679" y="64789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D9032B-CA18-4A06-A242-5EBAD6352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9231"/>
              </p:ext>
            </p:extLst>
          </p:nvPr>
        </p:nvGraphicFramePr>
        <p:xfrm>
          <a:off x="536396" y="1494073"/>
          <a:ext cx="11024726" cy="4883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868">
                  <a:extLst>
                    <a:ext uri="{9D8B030D-6E8A-4147-A177-3AD203B41FA5}">
                      <a16:colId xmlns:a16="http://schemas.microsoft.com/office/drawing/2014/main" val="260511277"/>
                    </a:ext>
                  </a:extLst>
                </a:gridCol>
                <a:gridCol w="4688083">
                  <a:extLst>
                    <a:ext uri="{9D8B030D-6E8A-4147-A177-3AD203B41FA5}">
                      <a16:colId xmlns:a16="http://schemas.microsoft.com/office/drawing/2014/main" val="3279589056"/>
                    </a:ext>
                  </a:extLst>
                </a:gridCol>
                <a:gridCol w="1649406">
                  <a:extLst>
                    <a:ext uri="{9D8B030D-6E8A-4147-A177-3AD203B41FA5}">
                      <a16:colId xmlns:a16="http://schemas.microsoft.com/office/drawing/2014/main" val="3389489998"/>
                    </a:ext>
                  </a:extLst>
                </a:gridCol>
                <a:gridCol w="2108369">
                  <a:extLst>
                    <a:ext uri="{9D8B030D-6E8A-4147-A177-3AD203B41FA5}">
                      <a16:colId xmlns:a16="http://schemas.microsoft.com/office/drawing/2014/main" val="296970229"/>
                    </a:ext>
                  </a:extLst>
                </a:gridCol>
              </a:tblGrid>
              <a:tr h="238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Нозология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Лекарственный препарат, МНН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Стоимость курса лечения 1 пациента, руб.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Средняя стоимость при длительной /пожизненной терапии 1 пациента на 1 год, руб.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31853"/>
                  </a:ext>
                </a:extLst>
              </a:tr>
              <a:tr h="1440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СМА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Нусинерсен, раствор для интратекального введения, 2,4 мг/мл, 5 мл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effectLst/>
                        </a:rPr>
                        <a:t>13 023 495,75 -26 046 991,50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318719"/>
                  </a:ext>
                </a:extLst>
              </a:tr>
              <a:tr h="19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Рисдиплам, порошок для приготовления раствора для приема внутрь, 0,75 мг/мл, 2 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16 216 332,99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86835"/>
                  </a:ext>
                </a:extLst>
              </a:tr>
              <a:tr h="14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Онасемноген аберпарвовек, раствор для инфузий, 2x10^13 вектор-геномов/мл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92 472 527,47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02237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Болезнь Помпе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Алглюкозидаза альфа, лиофилизат для приготовления концентрата для приготовления раствора для инфузий, 50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14 361 307,10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17108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Семейная средиземноморская лихорадка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Канакинумаб, лиофилизат для приготовления раствора для подкожного введения, 150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4 423 204,20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68641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Мукополисахаридоз</a:t>
                      </a:r>
                      <a:r>
                        <a:rPr lang="ru-RU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>
                          <a:effectLst/>
                        </a:rPr>
                        <a:t>IV</a:t>
                      </a:r>
                      <a:r>
                        <a:rPr lang="ru-RU" sz="700" u="none" strike="noStrike" dirty="0">
                          <a:effectLst/>
                        </a:rPr>
                        <a:t>А типа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Элосульфаза альфа, концентрат для приготовления раствора для инфузий, 1 мг/мл, 5 мл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40 077 098,30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12662"/>
                  </a:ext>
                </a:extLst>
              </a:tr>
              <a:tr h="102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Гипофосфатазия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Асфотаза</a:t>
                      </a:r>
                      <a:r>
                        <a:rPr lang="ru-RU" sz="700" u="none" strike="noStrike" dirty="0">
                          <a:effectLst/>
                        </a:rPr>
                        <a:t> альфа раствор для подкожного введения 40 мг/мл, 1 мл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33 757 323,60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4692"/>
                  </a:ext>
                </a:extLst>
              </a:tr>
              <a:tr h="14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Асфотаза альфа, раствор для подкожного введения, 40 мг/мл, 0,7 мл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27 005 858,88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57260"/>
                  </a:ext>
                </a:extLst>
              </a:tr>
              <a:tr h="14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Асфотаза альфа, раствор для подкожного введения, 100 мг/мл, 0,8 мл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78 148 822,40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2727"/>
                  </a:ext>
                </a:extLst>
              </a:tr>
              <a:tr h="102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Мышечная дистрофия Дюшенна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Аталурен, порошок для приема внутрь 125мг, пакеты-саше 500мг №30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7 692 671,08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993903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Аталурен, порошок для приема внутрь 250мг, пакеты-саше 1000мг №30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30 988 064,13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49314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Аталурен, порошок для приема внутрь 1000мг, пакеты-саше 4000мг №30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33 492 847,58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35521"/>
                  </a:ext>
                </a:extLst>
              </a:tr>
              <a:tr h="1963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Муковисцидоз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Ивакафтор+Лумакафтор</a:t>
                      </a:r>
                      <a:r>
                        <a:rPr lang="ru-RU" sz="700" u="none" strike="noStrike" dirty="0">
                          <a:effectLst/>
                        </a:rPr>
                        <a:t>, таблетки, покрытые пленочной оболочкой 125мг + 100мг, №112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8 018 990,64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04478"/>
                  </a:ext>
                </a:extLst>
              </a:tr>
              <a:tr h="19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Ивакафтор+Лумакафтор</a:t>
                      </a:r>
                      <a:r>
                        <a:rPr lang="ru-RU" sz="700" u="none" strike="noStrike" dirty="0">
                          <a:effectLst/>
                        </a:rPr>
                        <a:t>, таблетки, покрытые пленочной оболочкой 125мг + 200мг, №112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9 232 110,68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54406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Ивакафтор+Лумакафтор, гранулы, 125 мг+100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7 846 904,70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47685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Ивакафтор+Лумакафтор, гранулы, 188 мг+150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8 841 125,83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91443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Дефицит лизосомной кислой липазы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Себелипаза</a:t>
                      </a:r>
                      <a:r>
                        <a:rPr lang="ru-RU" sz="700" u="none" strike="noStrike" dirty="0">
                          <a:effectLst/>
                        </a:rPr>
                        <a:t> альфа, концентрат для приготовления раствора для инфузий 2 мг/мл, 10 мл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28 190 842,82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4117"/>
                  </a:ext>
                </a:extLst>
              </a:tr>
              <a:tr h="102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Туберозный склероз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Эверолимус, таблетки диспергируемые 2 мг, №30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896 103,21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05333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Эверолимус, таблетки диспергируемые 3 мг, №30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1 125 020,64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16345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Эверолимус, таблетки диспергируемые 5 мг, №30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1 119 167,78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69872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Синдром короткой кишки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Тедуглутид</a:t>
                      </a:r>
                      <a:r>
                        <a:rPr lang="ru-RU" sz="700" u="none" strike="noStrike" dirty="0">
                          <a:effectLst/>
                        </a:rPr>
                        <a:t>, </a:t>
                      </a:r>
                      <a:r>
                        <a:rPr lang="ru-RU" sz="700" u="none" strike="noStrike" dirty="0" err="1">
                          <a:effectLst/>
                        </a:rPr>
                        <a:t>лиофилизат</a:t>
                      </a:r>
                      <a:r>
                        <a:rPr lang="ru-RU" sz="700" u="none" strike="noStrike" dirty="0">
                          <a:effectLst/>
                        </a:rPr>
                        <a:t> для приготовления раствора для подкожного введения, 5 мг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13 211 728,03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14314"/>
                  </a:ext>
                </a:extLst>
              </a:tr>
              <a:tr h="149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Наследственный ангионевротический отек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Ланаделумаб</a:t>
                      </a:r>
                      <a:r>
                        <a:rPr lang="ru-RU" sz="700" u="none" strike="noStrike" dirty="0">
                          <a:effectLst/>
                        </a:rPr>
                        <a:t>, раствор для подкожного введения, 150 мг/мл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11 153 252,00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64459"/>
                  </a:ext>
                </a:extLst>
              </a:tr>
              <a:tr h="102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Нейрофиброматоз 1 типа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Селуметиниб, капсулы,  10 мг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7 316 882,88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87970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Селуметиниб, капсулы,  25 мг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8 932 000,00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06454"/>
                  </a:ext>
                </a:extLst>
              </a:tr>
              <a:tr h="20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Первичные иммунодефициты с нарушением антителообразования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Иммуноглобулин человека нормальный, 100 мг/мл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1 608 667,17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70772"/>
                  </a:ext>
                </a:extLst>
              </a:tr>
              <a:tr h="102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Легочная артериальная гипертензия, ассоциированная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Селексипаг, таблетки, покрытые пленочной оболочкой, 200 мкг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3 860 389,00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59984"/>
                  </a:ext>
                </a:extLst>
              </a:tr>
              <a:tr h="10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Селексипаг, таблетки, покрытые пленочной оболочкой, 800 мкг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1 183 712,74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21748"/>
                  </a:ext>
                </a:extLst>
              </a:tr>
              <a:tr h="102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ALK-</a:t>
                      </a:r>
                      <a:r>
                        <a:rPr lang="ru-RU" sz="700" u="none" strike="noStrike">
                          <a:effectLst/>
                        </a:rPr>
                        <a:t>позитивные опухоли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Кризотиниб, капсулы, 250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2 037 674,57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18049"/>
                  </a:ext>
                </a:extLst>
              </a:tr>
              <a:tr h="24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Злокачественные заболевания новообразования с транслокацией гена NTRK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Энтректиниб, капсулы, 200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1 814 997,60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87585"/>
                  </a:ext>
                </a:extLst>
              </a:tr>
              <a:tr h="102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Метилмалоновая ацидемия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Карглумовая кислота, таблетки диспергируемые, 200 мг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6 560 400,00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6041"/>
                  </a:ext>
                </a:extLst>
              </a:tr>
              <a:tr h="24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Остеосаркома, Саркома </a:t>
                      </a:r>
                      <a:r>
                        <a:rPr lang="ru-RU" sz="700" u="none" strike="noStrike" dirty="0" err="1">
                          <a:effectLst/>
                        </a:rPr>
                        <a:t>Юинга</a:t>
                      </a:r>
                      <a:r>
                        <a:rPr lang="ru-RU" sz="700" u="none" strike="noStrike" dirty="0">
                          <a:effectLst/>
                        </a:rPr>
                        <a:t>, </a:t>
                      </a:r>
                      <a:r>
                        <a:rPr lang="ru-RU" sz="700" u="none" strike="noStrike" dirty="0" err="1">
                          <a:effectLst/>
                        </a:rPr>
                        <a:t>Рабдомиосаркома</a:t>
                      </a:r>
                      <a:r>
                        <a:rPr lang="ru-RU" sz="700" u="none" strike="noStrike" dirty="0">
                          <a:effectLst/>
                        </a:rPr>
                        <a:t>, Недифференцированные саркомы, </a:t>
                      </a:r>
                      <a:r>
                        <a:rPr lang="ru-RU" sz="700" u="none" strike="noStrike" dirty="0" err="1">
                          <a:effectLst/>
                        </a:rPr>
                        <a:t>Нейробластома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Динутуксимаб бета, концентрат для приготовления раствора для инфузий, 4,5 мг/мл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14 132 295,45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" marR="2689" marT="2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78644"/>
                  </a:ext>
                </a:extLst>
              </a:tr>
            </a:tbl>
          </a:graphicData>
        </a:graphic>
      </p:graphicFrame>
      <p:sp>
        <p:nvSpPr>
          <p:cNvPr id="54" name="Подзаголовок 17">
            <a:extLst>
              <a:ext uri="{FF2B5EF4-FFF2-40B4-BE49-F238E27FC236}">
                <a16:creationId xmlns:a16="http://schemas.microsoft.com/office/drawing/2014/main" id="{5E367385-D629-4DAB-ABFB-36211B51376E}"/>
              </a:ext>
            </a:extLst>
          </p:cNvPr>
          <p:cNvSpPr txBox="1">
            <a:spLocks/>
          </p:cNvSpPr>
          <p:nvPr/>
        </p:nvSpPr>
        <p:spPr>
          <a:xfrm>
            <a:off x="693558" y="1123837"/>
            <a:ext cx="9144000" cy="295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Приложение 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Стоимость лечения на 1 курс и 1 год терапии (при длительном лечении) пациентов Фонда "Круг Добра"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0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Овал 161">
            <a:extLst>
              <a:ext uri="{FF2B5EF4-FFF2-40B4-BE49-F238E27FC236}">
                <a16:creationId xmlns:a16="http://schemas.microsoft.com/office/drawing/2014/main" id="{A6D66FA8-308E-461C-B1F4-8E455D2E788E}"/>
              </a:ext>
            </a:extLst>
          </p:cNvPr>
          <p:cNvSpPr/>
          <p:nvPr/>
        </p:nvSpPr>
        <p:spPr>
          <a:xfrm>
            <a:off x="11757248" y="1698253"/>
            <a:ext cx="1108401" cy="11084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0DE4F4-3246-4533-A333-AD9DE18FD053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1E25744A-9E46-4396-A48F-55C828D9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298A04B-0DE3-4C4F-AD16-17CE438264BD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03970D6-1F6F-4186-8390-01729694C9C6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C1B5F2E-82A7-4B23-9B09-E09AFD72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ACDD1EF-7086-4FAF-9F36-A31205A29F02}"/>
              </a:ext>
            </a:extLst>
          </p:cNvPr>
          <p:cNvGrpSpPr/>
          <p:nvPr/>
        </p:nvGrpSpPr>
        <p:grpSpPr>
          <a:xfrm>
            <a:off x="-264313" y="5717526"/>
            <a:ext cx="5653469" cy="411855"/>
            <a:chOff x="1534306" y="4543070"/>
            <a:chExt cx="5653469" cy="411855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6B2A7EA0-DF83-47E5-B662-32EC5F48FD48}"/>
                </a:ext>
              </a:extLst>
            </p:cNvPr>
            <p:cNvSpPr/>
            <p:nvPr/>
          </p:nvSpPr>
          <p:spPr>
            <a:xfrm rot="3036410">
              <a:off x="1409789" y="468528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B6F3113-C059-428E-BCA5-E7A48A6B5DFB}"/>
                </a:ext>
              </a:extLst>
            </p:cNvPr>
            <p:cNvSpPr/>
            <p:nvPr/>
          </p:nvSpPr>
          <p:spPr>
            <a:xfrm rot="3036410">
              <a:off x="1651419" y="4685286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F781BCAC-6C77-4DB7-9F23-D7BDEA0125E7}"/>
                </a:ext>
              </a:extLst>
            </p:cNvPr>
            <p:cNvSpPr/>
            <p:nvPr/>
          </p:nvSpPr>
          <p:spPr>
            <a:xfrm rot="3036410">
              <a:off x="1893049" y="468528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6A18280D-4F9B-4405-A94C-E1CB95717D25}"/>
                </a:ext>
              </a:extLst>
            </p:cNvPr>
            <p:cNvSpPr/>
            <p:nvPr/>
          </p:nvSpPr>
          <p:spPr>
            <a:xfrm rot="3036410">
              <a:off x="2125957" y="468528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50C894D-4B4B-42F3-AC54-CA388DAC1D2B}"/>
                </a:ext>
              </a:extLst>
            </p:cNvPr>
            <p:cNvSpPr/>
            <p:nvPr/>
          </p:nvSpPr>
          <p:spPr>
            <a:xfrm rot="3036410">
              <a:off x="2367587" y="4685284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2D2E6390-B0DA-4E31-92CD-9F9EF83ADE8E}"/>
                </a:ext>
              </a:extLst>
            </p:cNvPr>
            <p:cNvSpPr/>
            <p:nvPr/>
          </p:nvSpPr>
          <p:spPr>
            <a:xfrm rot="3036410">
              <a:off x="2609217" y="468528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: скругленные углы 85">
              <a:extLst>
                <a:ext uri="{FF2B5EF4-FFF2-40B4-BE49-F238E27FC236}">
                  <a16:creationId xmlns:a16="http://schemas.microsoft.com/office/drawing/2014/main" id="{156F1EF9-F2A9-4723-AD0D-364848EA6778}"/>
                </a:ext>
              </a:extLst>
            </p:cNvPr>
            <p:cNvSpPr/>
            <p:nvPr/>
          </p:nvSpPr>
          <p:spPr>
            <a:xfrm rot="3036410">
              <a:off x="2842126" y="467505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D55D62E3-2246-43A2-A5B7-8509F6339812}"/>
                </a:ext>
              </a:extLst>
            </p:cNvPr>
            <p:cNvSpPr/>
            <p:nvPr/>
          </p:nvSpPr>
          <p:spPr>
            <a:xfrm rot="3036410">
              <a:off x="3083756" y="4675056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A468A63D-027D-461B-8EF3-2541188B6B30}"/>
                </a:ext>
              </a:extLst>
            </p:cNvPr>
            <p:cNvSpPr/>
            <p:nvPr/>
          </p:nvSpPr>
          <p:spPr>
            <a:xfrm rot="3036410">
              <a:off x="3325386" y="4675055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973E8CFE-D8C5-4B2D-AF0A-0E6FFA9BF50E}"/>
                </a:ext>
              </a:extLst>
            </p:cNvPr>
            <p:cNvSpPr/>
            <p:nvPr/>
          </p:nvSpPr>
          <p:spPr>
            <a:xfrm rot="3036410">
              <a:off x="3558294" y="467505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AC1787B9-B792-4BE2-B45E-E76AFB391E24}"/>
                </a:ext>
              </a:extLst>
            </p:cNvPr>
            <p:cNvSpPr/>
            <p:nvPr/>
          </p:nvSpPr>
          <p:spPr>
            <a:xfrm rot="3036410">
              <a:off x="3799924" y="4675054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AD8ECD20-A6FF-4059-9D84-B41BE2316948}"/>
                </a:ext>
              </a:extLst>
            </p:cNvPr>
            <p:cNvSpPr/>
            <p:nvPr/>
          </p:nvSpPr>
          <p:spPr>
            <a:xfrm rot="3036410">
              <a:off x="4041554" y="4675053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29E0E864-73D1-437B-B307-17855B62C9F6}"/>
                </a:ext>
              </a:extLst>
            </p:cNvPr>
            <p:cNvSpPr/>
            <p:nvPr/>
          </p:nvSpPr>
          <p:spPr>
            <a:xfrm rot="3036410">
              <a:off x="4286372" y="467781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B362C466-C0C1-45A5-9C34-8E4047B04269}"/>
                </a:ext>
              </a:extLst>
            </p:cNvPr>
            <p:cNvSpPr/>
            <p:nvPr/>
          </p:nvSpPr>
          <p:spPr>
            <a:xfrm rot="3036410">
              <a:off x="4528002" y="4677820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6FE0F348-1038-455F-B2BE-07528B62DC1C}"/>
                </a:ext>
              </a:extLst>
            </p:cNvPr>
            <p:cNvSpPr/>
            <p:nvPr/>
          </p:nvSpPr>
          <p:spPr>
            <a:xfrm rot="3036410">
              <a:off x="4769632" y="467781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45FA6B3B-667A-4041-9B76-EBE7435C664B}"/>
                </a:ext>
              </a:extLst>
            </p:cNvPr>
            <p:cNvSpPr/>
            <p:nvPr/>
          </p:nvSpPr>
          <p:spPr>
            <a:xfrm rot="3036410">
              <a:off x="5002540" y="467781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3FF4771B-5DE3-4899-88BC-1F82BACD31B6}"/>
                </a:ext>
              </a:extLst>
            </p:cNvPr>
            <p:cNvSpPr/>
            <p:nvPr/>
          </p:nvSpPr>
          <p:spPr>
            <a:xfrm rot="3036410">
              <a:off x="5244170" y="4677818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9FDE5155-A25F-4B04-BF32-ADA0382E5E36}"/>
                </a:ext>
              </a:extLst>
            </p:cNvPr>
            <p:cNvSpPr/>
            <p:nvPr/>
          </p:nvSpPr>
          <p:spPr>
            <a:xfrm rot="3036410">
              <a:off x="5485800" y="467781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AB647CBF-7F0F-416F-A196-7A1CD4CC25F6}"/>
                </a:ext>
              </a:extLst>
            </p:cNvPr>
            <p:cNvSpPr/>
            <p:nvPr/>
          </p:nvSpPr>
          <p:spPr>
            <a:xfrm rot="3036410">
              <a:off x="5718709" y="466758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F7E1F54F-1409-463E-9F52-C66E9DAEA5DF}"/>
                </a:ext>
              </a:extLst>
            </p:cNvPr>
            <p:cNvSpPr/>
            <p:nvPr/>
          </p:nvSpPr>
          <p:spPr>
            <a:xfrm rot="3036410">
              <a:off x="5960339" y="4667590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B391BD96-4246-4EDC-AB50-DDD37BB6FDE6}"/>
                </a:ext>
              </a:extLst>
            </p:cNvPr>
            <p:cNvSpPr/>
            <p:nvPr/>
          </p:nvSpPr>
          <p:spPr>
            <a:xfrm rot="3036410">
              <a:off x="6201969" y="4667589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: скругленные углы 104">
              <a:extLst>
                <a:ext uri="{FF2B5EF4-FFF2-40B4-BE49-F238E27FC236}">
                  <a16:creationId xmlns:a16="http://schemas.microsoft.com/office/drawing/2014/main" id="{E8F28916-BA5A-4D9C-883F-7C4A5E9FCAD9}"/>
                </a:ext>
              </a:extLst>
            </p:cNvPr>
            <p:cNvSpPr/>
            <p:nvPr/>
          </p:nvSpPr>
          <p:spPr>
            <a:xfrm rot="3036410">
              <a:off x="6434877" y="466758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: скругленные углы 105">
              <a:extLst>
                <a:ext uri="{FF2B5EF4-FFF2-40B4-BE49-F238E27FC236}">
                  <a16:creationId xmlns:a16="http://schemas.microsoft.com/office/drawing/2014/main" id="{7BB5A405-665C-4957-9137-9ECF1F8813A2}"/>
                </a:ext>
              </a:extLst>
            </p:cNvPr>
            <p:cNvSpPr/>
            <p:nvPr/>
          </p:nvSpPr>
          <p:spPr>
            <a:xfrm rot="3036410">
              <a:off x="6676507" y="4667588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C6A3ED64-A5EA-4CB4-AD96-8A2515FA55E3}"/>
                </a:ext>
              </a:extLst>
            </p:cNvPr>
            <p:cNvSpPr/>
            <p:nvPr/>
          </p:nvSpPr>
          <p:spPr>
            <a:xfrm rot="3036410">
              <a:off x="6918137" y="4667587"/>
              <a:ext cx="394156" cy="1451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8" name="Овал 107">
            <a:extLst>
              <a:ext uri="{FF2B5EF4-FFF2-40B4-BE49-F238E27FC236}">
                <a16:creationId xmlns:a16="http://schemas.microsoft.com/office/drawing/2014/main" id="{7AC2EEC5-D55C-4D9F-9E48-B621C236DF11}"/>
              </a:ext>
            </a:extLst>
          </p:cNvPr>
          <p:cNvSpPr/>
          <p:nvPr/>
        </p:nvSpPr>
        <p:spPr>
          <a:xfrm rot="453725">
            <a:off x="11964625" y="1920073"/>
            <a:ext cx="664762" cy="6647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дзаголовок 2">
            <a:extLst>
              <a:ext uri="{FF2B5EF4-FFF2-40B4-BE49-F238E27FC236}">
                <a16:creationId xmlns:a16="http://schemas.microsoft.com/office/drawing/2014/main" id="{189936DF-2663-4DB8-B32A-004B37301F57}"/>
              </a:ext>
            </a:extLst>
          </p:cNvPr>
          <p:cNvSpPr txBox="1">
            <a:spLocks/>
          </p:cNvSpPr>
          <p:nvPr/>
        </p:nvSpPr>
        <p:spPr>
          <a:xfrm>
            <a:off x="560603" y="6341668"/>
            <a:ext cx="7084612" cy="402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*ОЗ – </a:t>
            </a:r>
            <a:r>
              <a:rPr lang="ru-RU" sz="105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орфанные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заболевания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*ЛБО – лимиты бюджетных обязательств</a:t>
            </a:r>
          </a:p>
        </p:txBody>
      </p:sp>
      <p:sp>
        <p:nvSpPr>
          <p:cNvPr id="181" name="Подзаголовок 2">
            <a:extLst>
              <a:ext uri="{FF2B5EF4-FFF2-40B4-BE49-F238E27FC236}">
                <a16:creationId xmlns:a16="http://schemas.microsoft.com/office/drawing/2014/main" id="{747DC186-F1B8-4826-AFDB-2C8D53E4EB32}"/>
              </a:ext>
            </a:extLst>
          </p:cNvPr>
          <p:cNvSpPr txBox="1">
            <a:spLocks/>
          </p:cNvSpPr>
          <p:nvPr/>
        </p:nvSpPr>
        <p:spPr>
          <a:xfrm>
            <a:off x="560603" y="655067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698218C6-C987-4FDC-AEF1-11703E8F13A4}"/>
              </a:ext>
            </a:extLst>
          </p:cNvPr>
          <p:cNvGrpSpPr/>
          <p:nvPr/>
        </p:nvGrpSpPr>
        <p:grpSpPr>
          <a:xfrm rot="868900">
            <a:off x="3067440" y="173683"/>
            <a:ext cx="1175818" cy="744800"/>
            <a:chOff x="4125744" y="215643"/>
            <a:chExt cx="1462863" cy="926622"/>
          </a:xfrm>
          <a:solidFill>
            <a:schemeClr val="bg2">
              <a:lumMod val="75000"/>
            </a:schemeClr>
          </a:solidFill>
        </p:grpSpPr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E7D219EE-FEBB-4A04-B2EB-A8F7AC58F125}"/>
                </a:ext>
              </a:extLst>
            </p:cNvPr>
            <p:cNvSpPr/>
            <p:nvPr/>
          </p:nvSpPr>
          <p:spPr>
            <a:xfrm>
              <a:off x="4348115" y="5841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1CDDA0EB-1FA2-440B-903B-242C3CC15A2A}"/>
                </a:ext>
              </a:extLst>
            </p:cNvPr>
            <p:cNvSpPr/>
            <p:nvPr/>
          </p:nvSpPr>
          <p:spPr>
            <a:xfrm>
              <a:off x="5133422" y="68114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DF633A63-443C-4310-8F41-63AA153A117F}"/>
                </a:ext>
              </a:extLst>
            </p:cNvPr>
            <p:cNvSpPr/>
            <p:nvPr/>
          </p:nvSpPr>
          <p:spPr>
            <a:xfrm>
              <a:off x="4707598" y="43382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E3C47AB6-246C-4946-8A27-468AC2DF5F2A}"/>
                </a:ext>
              </a:extLst>
            </p:cNvPr>
            <p:cNvSpPr/>
            <p:nvPr/>
          </p:nvSpPr>
          <p:spPr>
            <a:xfrm>
              <a:off x="4125744" y="103800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CAFDC78C-B32A-43F1-BFAC-2A2F61696DF2}"/>
                </a:ext>
              </a:extLst>
            </p:cNvPr>
            <p:cNvSpPr/>
            <p:nvPr/>
          </p:nvSpPr>
          <p:spPr>
            <a:xfrm>
              <a:off x="4513989" y="906987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1D0842-11BC-4209-BDB1-08F0B7F00E65}"/>
                </a:ext>
              </a:extLst>
            </p:cNvPr>
            <p:cNvSpPr/>
            <p:nvPr/>
          </p:nvSpPr>
          <p:spPr>
            <a:xfrm>
              <a:off x="4863814" y="7467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58225EE6-7251-4DC6-BC78-37068E83E954}"/>
                </a:ext>
              </a:extLst>
            </p:cNvPr>
            <p:cNvSpPr/>
            <p:nvPr/>
          </p:nvSpPr>
          <p:spPr>
            <a:xfrm>
              <a:off x="5484344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910A98E2-286C-440C-B3F0-A87348F0C11E}"/>
                </a:ext>
              </a:extLst>
            </p:cNvPr>
            <p:cNvSpPr/>
            <p:nvPr/>
          </p:nvSpPr>
          <p:spPr>
            <a:xfrm>
              <a:off x="5247412" y="86907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DEC53BC2-951F-4F07-91C3-80CA9F3D140E}"/>
                </a:ext>
              </a:extLst>
            </p:cNvPr>
            <p:cNvSpPr/>
            <p:nvPr/>
          </p:nvSpPr>
          <p:spPr>
            <a:xfrm>
              <a:off x="5441802" y="68845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48EE0130-ADE1-4185-BB60-DE6227E2460E}"/>
                </a:ext>
              </a:extLst>
            </p:cNvPr>
            <p:cNvSpPr/>
            <p:nvPr/>
          </p:nvSpPr>
          <p:spPr>
            <a:xfrm>
              <a:off x="4852439" y="21564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D9B5206C-8A45-4EF9-987C-028C42616EB0}"/>
                </a:ext>
              </a:extLst>
            </p:cNvPr>
            <p:cNvSpPr/>
            <p:nvPr/>
          </p:nvSpPr>
          <p:spPr>
            <a:xfrm>
              <a:off x="4607604" y="67942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1FAAB5B0-BA3A-41E7-88BF-8EB195C627B1}"/>
                </a:ext>
              </a:extLst>
            </p:cNvPr>
            <p:cNvSpPr/>
            <p:nvPr/>
          </p:nvSpPr>
          <p:spPr>
            <a:xfrm>
              <a:off x="5017204" y="42641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5" name="Полилиния: фигура 194">
            <a:extLst>
              <a:ext uri="{FF2B5EF4-FFF2-40B4-BE49-F238E27FC236}">
                <a16:creationId xmlns:a16="http://schemas.microsoft.com/office/drawing/2014/main" id="{EB5F0667-920D-4A56-8B90-01CF1D48C9B7}"/>
              </a:ext>
            </a:extLst>
          </p:cNvPr>
          <p:cNvSpPr/>
          <p:nvPr/>
        </p:nvSpPr>
        <p:spPr>
          <a:xfrm rot="2323757">
            <a:off x="6816014" y="200625"/>
            <a:ext cx="2579853" cy="298967"/>
          </a:xfrm>
          <a:custGeom>
            <a:avLst/>
            <a:gdLst>
              <a:gd name="connsiteX0" fmla="*/ 0 w 2579853"/>
              <a:gd name="connsiteY0" fmla="*/ 273553 h 298967"/>
              <a:gd name="connsiteX1" fmla="*/ 177800 w 2579853"/>
              <a:gd name="connsiteY1" fmla="*/ 32253 h 298967"/>
              <a:gd name="connsiteX2" fmla="*/ 419100 w 2579853"/>
              <a:gd name="connsiteY2" fmla="*/ 235453 h 298967"/>
              <a:gd name="connsiteX3" fmla="*/ 863600 w 2579853"/>
              <a:gd name="connsiteY3" fmla="*/ 44953 h 298967"/>
              <a:gd name="connsiteX4" fmla="*/ 1308100 w 2579853"/>
              <a:gd name="connsiteY4" fmla="*/ 298953 h 298967"/>
              <a:gd name="connsiteX5" fmla="*/ 1689100 w 2579853"/>
              <a:gd name="connsiteY5" fmla="*/ 57653 h 298967"/>
              <a:gd name="connsiteX6" fmla="*/ 2171700 w 2579853"/>
              <a:gd name="connsiteY6" fmla="*/ 222753 h 298967"/>
              <a:gd name="connsiteX7" fmla="*/ 2540000 w 2579853"/>
              <a:gd name="connsiteY7" fmla="*/ 19553 h 298967"/>
              <a:gd name="connsiteX8" fmla="*/ 2552700 w 2579853"/>
              <a:gd name="connsiteY8" fmla="*/ 19553 h 2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853" h="298967">
                <a:moveTo>
                  <a:pt x="0" y="273553"/>
                </a:moveTo>
                <a:cubicBezTo>
                  <a:pt x="53975" y="156078"/>
                  <a:pt x="107950" y="38603"/>
                  <a:pt x="177800" y="32253"/>
                </a:cubicBezTo>
                <a:cubicBezTo>
                  <a:pt x="247650" y="25903"/>
                  <a:pt x="304800" y="233336"/>
                  <a:pt x="419100" y="235453"/>
                </a:cubicBezTo>
                <a:cubicBezTo>
                  <a:pt x="533400" y="237570"/>
                  <a:pt x="715433" y="34370"/>
                  <a:pt x="863600" y="44953"/>
                </a:cubicBezTo>
                <a:cubicBezTo>
                  <a:pt x="1011767" y="55536"/>
                  <a:pt x="1170517" y="296836"/>
                  <a:pt x="1308100" y="298953"/>
                </a:cubicBezTo>
                <a:cubicBezTo>
                  <a:pt x="1445683" y="301070"/>
                  <a:pt x="1545167" y="70353"/>
                  <a:pt x="1689100" y="57653"/>
                </a:cubicBezTo>
                <a:cubicBezTo>
                  <a:pt x="1833033" y="44953"/>
                  <a:pt x="2029883" y="229103"/>
                  <a:pt x="2171700" y="222753"/>
                </a:cubicBezTo>
                <a:cubicBezTo>
                  <a:pt x="2313517" y="216403"/>
                  <a:pt x="2540000" y="19553"/>
                  <a:pt x="2540000" y="19553"/>
                </a:cubicBezTo>
                <a:cubicBezTo>
                  <a:pt x="2603500" y="-14314"/>
                  <a:pt x="2578100" y="2619"/>
                  <a:pt x="2552700" y="1955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41A36B0-C0C6-4475-BE70-5FABB839659F}"/>
              </a:ext>
            </a:extLst>
          </p:cNvPr>
          <p:cNvGrpSpPr/>
          <p:nvPr/>
        </p:nvGrpSpPr>
        <p:grpSpPr>
          <a:xfrm>
            <a:off x="1045641" y="1353950"/>
            <a:ext cx="4663014" cy="3855899"/>
            <a:chOff x="726142" y="1136196"/>
            <a:chExt cx="4663014" cy="3855899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13353F4-2BA6-459D-AB94-CDC1CDBB606A}"/>
                </a:ext>
              </a:extLst>
            </p:cNvPr>
            <p:cNvGrpSpPr/>
            <p:nvPr/>
          </p:nvGrpSpPr>
          <p:grpSpPr>
            <a:xfrm>
              <a:off x="726142" y="1136196"/>
              <a:ext cx="4663014" cy="3855899"/>
              <a:chOff x="726142" y="1136196"/>
              <a:chExt cx="4663014" cy="3855899"/>
            </a:xfrm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E5F66696-D82A-47D5-8294-5327EE5EFD12}"/>
                  </a:ext>
                </a:extLst>
              </p:cNvPr>
              <p:cNvGrpSpPr/>
              <p:nvPr/>
            </p:nvGrpSpPr>
            <p:grpSpPr>
              <a:xfrm>
                <a:off x="726142" y="1136196"/>
                <a:ext cx="4597116" cy="1790481"/>
                <a:chOff x="513541" y="1420400"/>
                <a:chExt cx="4597116" cy="1790481"/>
              </a:xfrm>
            </p:grpSpPr>
            <p:grpSp>
              <p:nvGrpSpPr>
                <p:cNvPr id="17" name="Группа 16">
                  <a:extLst>
                    <a:ext uri="{FF2B5EF4-FFF2-40B4-BE49-F238E27FC236}">
                      <a16:creationId xmlns:a16="http://schemas.microsoft.com/office/drawing/2014/main" id="{3406F23B-BCCD-439A-981A-D9AB0CF6224D}"/>
                    </a:ext>
                  </a:extLst>
                </p:cNvPr>
                <p:cNvGrpSpPr/>
                <p:nvPr/>
              </p:nvGrpSpPr>
              <p:grpSpPr>
                <a:xfrm>
                  <a:off x="513541" y="1436816"/>
                  <a:ext cx="4597116" cy="1774065"/>
                  <a:chOff x="695255" y="1436816"/>
                  <a:chExt cx="4597116" cy="1774065"/>
                </a:xfrm>
              </p:grpSpPr>
              <p:grpSp>
                <p:nvGrpSpPr>
                  <p:cNvPr id="138" name="Группа 137">
                    <a:extLst>
                      <a:ext uri="{FF2B5EF4-FFF2-40B4-BE49-F238E27FC236}">
                        <a16:creationId xmlns:a16="http://schemas.microsoft.com/office/drawing/2014/main" id="{C58F4527-5649-47A6-837B-4CB079BCC328}"/>
                      </a:ext>
                    </a:extLst>
                  </p:cNvPr>
                  <p:cNvGrpSpPr/>
                  <p:nvPr/>
                </p:nvGrpSpPr>
                <p:grpSpPr>
                  <a:xfrm>
                    <a:off x="695255" y="1436816"/>
                    <a:ext cx="1249312" cy="1767581"/>
                    <a:chOff x="705365" y="1208216"/>
                    <a:chExt cx="1295181" cy="2008174"/>
                  </a:xfrm>
                </p:grpSpPr>
                <p:sp>
                  <p:nvSpPr>
                    <p:cNvPr id="139" name="Прямоугольник: скругленные углы 138">
                      <a:extLst>
                        <a:ext uri="{FF2B5EF4-FFF2-40B4-BE49-F238E27FC236}">
                          <a16:creationId xmlns:a16="http://schemas.microsoft.com/office/drawing/2014/main" id="{208F29AC-1652-4316-87FE-D69F4EF677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653" y="2558908"/>
                      <a:ext cx="1118063" cy="657482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100" dirty="0" err="1"/>
                        <a:t>Орфанных</a:t>
                      </a:r>
                      <a:r>
                        <a:rPr lang="ru-RU" sz="1100" dirty="0"/>
                        <a:t> заболеваний</a:t>
                      </a:r>
                    </a:p>
                  </p:txBody>
                </p:sp>
                <p:grpSp>
                  <p:nvGrpSpPr>
                    <p:cNvPr id="140" name="Группа 139">
                      <a:extLst>
                        <a:ext uri="{FF2B5EF4-FFF2-40B4-BE49-F238E27FC236}">
                          <a16:creationId xmlns:a16="http://schemas.microsoft.com/office/drawing/2014/main" id="{233A7A6A-C8B9-4ECC-BEC0-7F7804A300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5365" y="1208216"/>
                      <a:ext cx="1295181" cy="1311458"/>
                      <a:chOff x="734964" y="1284416"/>
                      <a:chExt cx="1295181" cy="1311458"/>
                    </a:xfrm>
                  </p:grpSpPr>
                  <p:graphicFrame>
                    <p:nvGraphicFramePr>
                      <p:cNvPr id="141" name="Диаграмма 140">
                        <a:extLst>
                          <a:ext uri="{FF2B5EF4-FFF2-40B4-BE49-F238E27FC236}">
                            <a16:creationId xmlns:a16="http://schemas.microsoft.com/office/drawing/2014/main" id="{23EFF032-E932-4B14-8490-1FF3745D5E9E}"/>
                          </a:ext>
                        </a:extLst>
                      </p:cNvPr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89736684"/>
                          </p:ext>
                        </p:extLst>
                      </p:nvPr>
                    </p:nvGraphicFramePr>
                    <p:xfrm>
                      <a:off x="734964" y="1284416"/>
                      <a:ext cx="1295181" cy="1311458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3"/>
                      </a:graphicData>
                    </a:graphic>
                  </p:graphicFrame>
                  <p:sp>
                    <p:nvSpPr>
                      <p:cNvPr id="142" name="Прямоугольник: скругленные углы 141">
                        <a:extLst>
                          <a:ext uri="{FF2B5EF4-FFF2-40B4-BE49-F238E27FC236}">
                            <a16:creationId xmlns:a16="http://schemas.microsoft.com/office/drawing/2014/main" id="{CB141D72-26C5-44BA-97FE-5AED2494A7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727" y="1689223"/>
                        <a:ext cx="553653" cy="465981"/>
                      </a:xfrm>
                      <a:prstGeom prst="round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400" b="1" dirty="0">
                            <a:solidFill>
                              <a:schemeClr val="accent6"/>
                            </a:solidFill>
                          </a:rPr>
                          <a:t>11</a:t>
                        </a:r>
                      </a:p>
                    </p:txBody>
                  </p:sp>
                </p:grpSp>
              </p:grpSp>
              <p:grpSp>
                <p:nvGrpSpPr>
                  <p:cNvPr id="149" name="Группа 148">
                    <a:extLst>
                      <a:ext uri="{FF2B5EF4-FFF2-40B4-BE49-F238E27FC236}">
                        <a16:creationId xmlns:a16="http://schemas.microsoft.com/office/drawing/2014/main" id="{6A01B612-6E06-49A5-A065-6902B6B1387E}"/>
                      </a:ext>
                    </a:extLst>
                  </p:cNvPr>
                  <p:cNvGrpSpPr/>
                  <p:nvPr/>
                </p:nvGrpSpPr>
                <p:grpSpPr>
                  <a:xfrm>
                    <a:off x="1833482" y="1446893"/>
                    <a:ext cx="3458889" cy="1763988"/>
                    <a:chOff x="270901" y="3524816"/>
                    <a:chExt cx="3585877" cy="1993127"/>
                  </a:xfrm>
                </p:grpSpPr>
                <p:graphicFrame>
                  <p:nvGraphicFramePr>
                    <p:cNvPr id="150" name="Диаграмма 149">
                      <a:extLst>
                        <a:ext uri="{FF2B5EF4-FFF2-40B4-BE49-F238E27FC236}">
                          <a16:creationId xmlns:a16="http://schemas.microsoft.com/office/drawing/2014/main" id="{6E8F2931-2ABC-4FAA-A350-D3A630437AA3}"/>
                        </a:ext>
                      </a:extLst>
                    </p:cNvPr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35387491"/>
                        </p:ext>
                      </p:extLst>
                    </p:nvPr>
                  </p:nvGraphicFramePr>
                  <p:xfrm>
                    <a:off x="270901" y="3524816"/>
                    <a:ext cx="1296000" cy="1305711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"/>
                    </a:graphicData>
                  </a:graphic>
                </p:graphicFrame>
                <p:sp>
                  <p:nvSpPr>
                    <p:cNvPr id="151" name="Прямоугольник: скругленные углы 150">
                      <a:extLst>
                        <a:ext uri="{FF2B5EF4-FFF2-40B4-BE49-F238E27FC236}">
                          <a16:creationId xmlns:a16="http://schemas.microsoft.com/office/drawing/2014/main" id="{D291CFDC-AF67-41CA-8F22-DE54484AED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74" y="3933893"/>
                      <a:ext cx="553653" cy="465981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p:txBody>
                </p:sp>
                <p:sp>
                  <p:nvSpPr>
                    <p:cNvPr id="152" name="Прямоугольник: скругленные углы 151">
                      <a:extLst>
                        <a:ext uri="{FF2B5EF4-FFF2-40B4-BE49-F238E27FC236}">
                          <a16:creationId xmlns:a16="http://schemas.microsoft.com/office/drawing/2014/main" id="{E597A682-92BA-4A3B-9802-FDCD65A83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112" y="4860461"/>
                      <a:ext cx="1119653" cy="657482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100" dirty="0"/>
                        <a:t>МНН </a:t>
                      </a:r>
                    </a:p>
                    <a:p>
                      <a:pPr algn="ctr"/>
                      <a:r>
                        <a:rPr lang="ru-RU" sz="1100" dirty="0"/>
                        <a:t>для терапии ОЗ*</a:t>
                      </a:r>
                    </a:p>
                  </p:txBody>
                </p:sp>
                <p:sp>
                  <p:nvSpPr>
                    <p:cNvPr id="160" name="Прямоугольник: скругленные углы 159">
                      <a:extLst>
                        <a:ext uri="{FF2B5EF4-FFF2-40B4-BE49-F238E27FC236}">
                          <a16:creationId xmlns:a16="http://schemas.microsoft.com/office/drawing/2014/main" id="{4190DCCB-D1A9-4CB9-8323-4F427061D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1121" y="4852463"/>
                      <a:ext cx="1119651" cy="657482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dirty="0"/>
                        <a:t>Численность пациентов ОЗ*</a:t>
                      </a:r>
                    </a:p>
                  </p:txBody>
                </p:sp>
                <p:sp>
                  <p:nvSpPr>
                    <p:cNvPr id="198" name="Прямоугольник: скругленные углы 197">
                      <a:extLst>
                        <a:ext uri="{FF2B5EF4-FFF2-40B4-BE49-F238E27FC236}">
                          <a16:creationId xmlns:a16="http://schemas.microsoft.com/office/drawing/2014/main" id="{447B3557-2272-49B9-BA47-E55DC2052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7127" y="4852463"/>
                      <a:ext cx="1119651" cy="657482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dirty="0"/>
                        <a:t>Объем ЛБО на 2024 г.</a:t>
                      </a:r>
                    </a:p>
                  </p:txBody>
                </p:sp>
              </p:grpSp>
            </p:grpSp>
            <p:grpSp>
              <p:nvGrpSpPr>
                <p:cNvPr id="26" name="Группа 25">
                  <a:extLst>
                    <a:ext uri="{FF2B5EF4-FFF2-40B4-BE49-F238E27FC236}">
                      <a16:creationId xmlns:a16="http://schemas.microsoft.com/office/drawing/2014/main" id="{8DC60DD2-F4EA-43CF-B25E-084B0559AB82}"/>
                    </a:ext>
                  </a:extLst>
                </p:cNvPr>
                <p:cNvGrpSpPr/>
                <p:nvPr/>
              </p:nvGrpSpPr>
              <p:grpSpPr>
                <a:xfrm>
                  <a:off x="2785133" y="1420400"/>
                  <a:ext cx="1249200" cy="1155600"/>
                  <a:chOff x="2670651" y="1420400"/>
                  <a:chExt cx="1249200" cy="1155600"/>
                </a:xfrm>
              </p:grpSpPr>
              <p:graphicFrame>
                <p:nvGraphicFramePr>
                  <p:cNvPr id="158" name="Диаграмма 157">
                    <a:extLst>
                      <a:ext uri="{FF2B5EF4-FFF2-40B4-BE49-F238E27FC236}">
                        <a16:creationId xmlns:a16="http://schemas.microsoft.com/office/drawing/2014/main" id="{A596F7AC-6D0C-4F7A-BC5B-3B0F98DBCD65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83624756"/>
                      </p:ext>
                    </p:extLst>
                  </p:nvPr>
                </p:nvGraphicFramePr>
                <p:xfrm>
                  <a:off x="2670651" y="1420400"/>
                  <a:ext cx="1249200" cy="11556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sp>
                <p:nvSpPr>
                  <p:cNvPr id="159" name="Прямоугольник: скругленные углы 158">
                    <a:extLst>
                      <a:ext uri="{FF2B5EF4-FFF2-40B4-BE49-F238E27FC236}">
                        <a16:creationId xmlns:a16="http://schemas.microsoft.com/office/drawing/2014/main" id="{8FD5D4B5-A290-43A6-9771-0A34489E7C58}"/>
                      </a:ext>
                    </a:extLst>
                  </p:cNvPr>
                  <p:cNvSpPr/>
                  <p:nvPr/>
                </p:nvSpPr>
                <p:spPr>
                  <a:xfrm>
                    <a:off x="2925428" y="1714802"/>
                    <a:ext cx="733965" cy="566796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6"/>
                        </a:solidFill>
                      </a:rPr>
                      <a:t>3</a:t>
                    </a:r>
                    <a:r>
                      <a:rPr lang="ru-RU" sz="1400" b="1" dirty="0">
                        <a:solidFill>
                          <a:schemeClr val="accent6"/>
                        </a:solidFill>
                      </a:rPr>
                      <a:t>1 </a:t>
                    </a:r>
                    <a:r>
                      <a:rPr lang="en-US" sz="1400" b="1" dirty="0">
                        <a:solidFill>
                          <a:schemeClr val="accent6"/>
                        </a:solidFill>
                      </a:rPr>
                      <a:t>796</a:t>
                    </a:r>
                    <a:endParaRPr lang="ru-RU" sz="1400" b="1" dirty="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  <p:sp>
            <p:nvSpPr>
              <p:cNvPr id="180" name="Подзаголовок 2">
                <a:extLst>
                  <a:ext uri="{FF2B5EF4-FFF2-40B4-BE49-F238E27FC236}">
                    <a16:creationId xmlns:a16="http://schemas.microsoft.com/office/drawing/2014/main" id="{8BEEF4EE-6A34-459D-9DD1-37A63A2DDF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6" y="3312222"/>
                <a:ext cx="4611060" cy="16798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ru-RU" sz="1800" b="1" dirty="0">
                    <a:latin typeface="+mj-lt"/>
                    <a:cs typeface="Arial" panose="020B0604020202020204" pitchFamily="34" charset="0"/>
                  </a:rPr>
                  <a:t>14 ВЗН (2024 г.)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1000" dirty="0">
                    <a:latin typeface="+mj-lt"/>
                    <a:cs typeface="Arial" panose="020B0604020202020204" pitchFamily="34" charset="0"/>
                  </a:rPr>
                  <a:t>Направление федерального лекарственного обеспечения по программе 14 ВЗН, включает в себя 11 орфанных заболеваний и 29 МНН</a:t>
                </a:r>
                <a:r>
                  <a:rPr lang="en-US" sz="1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000" dirty="0">
                    <a:latin typeface="+mj-lt"/>
                    <a:cs typeface="Arial" panose="020B0604020202020204" pitchFamily="34" charset="0"/>
                  </a:rPr>
                  <a:t>из 47 МНН для их терапии. Согласно данным Федерального регистра 14 ВЗН (от 01.022024), на обеспечении находятся 31796 пациентов с ОЗ, из них 15145 пациентов – несовершеннолетние граждане до 18 лет.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1000" b="1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Орфанный сегмент программы 14 ВЗН, обладая низкой численностью пациентов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1000" b="1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( менее 12% от общего количества по программе), обеспечивает почти половину стоимостной нагрузки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ru-RU" sz="1000" dirty="0">
                    <a:latin typeface="+mj-lt"/>
                    <a:cs typeface="Arial" panose="020B0604020202020204" pitchFamily="34" charset="0"/>
                  </a:rPr>
                  <a:t>Общий объем финансирования программы на 2024 г. составит</a:t>
                </a:r>
                <a:r>
                  <a:rPr lang="en-US" sz="1000" dirty="0">
                    <a:latin typeface="+mj-lt"/>
                    <a:cs typeface="Arial" panose="020B0604020202020204" pitchFamily="34" charset="0"/>
                  </a:rPr>
                  <a:t>: </a:t>
                </a:r>
                <a:r>
                  <a:rPr lang="ru-RU" sz="1000" dirty="0">
                    <a:latin typeface="+mj-lt"/>
                    <a:cs typeface="Arial" panose="020B0604020202020204" pitchFamily="34" charset="0"/>
                  </a:rPr>
                  <a:t>87,9 млрд. руб.</a:t>
                </a:r>
              </a:p>
            </p:txBody>
          </p:sp>
        </p:grpSp>
        <p:graphicFrame>
          <p:nvGraphicFramePr>
            <p:cNvPr id="197" name="Диаграмма 196">
              <a:extLst>
                <a:ext uri="{FF2B5EF4-FFF2-40B4-BE49-F238E27FC236}">
                  <a16:creationId xmlns:a16="http://schemas.microsoft.com/office/drawing/2014/main" id="{434FC892-F61F-442B-8759-D2FB008E22A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6607612"/>
                </p:ext>
              </p:extLst>
            </p:nvPr>
          </p:nvGraphicFramePr>
          <p:xfrm>
            <a:off x="4119974" y="1140474"/>
            <a:ext cx="1249200" cy="115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0" name="Прямоугольник: скругленные углы 199">
              <a:extLst>
                <a:ext uri="{FF2B5EF4-FFF2-40B4-BE49-F238E27FC236}">
                  <a16:creationId xmlns:a16="http://schemas.microsoft.com/office/drawing/2014/main" id="{3CE358EB-45DA-4D46-B6F1-C848E33D5BA1}"/>
                </a:ext>
              </a:extLst>
            </p:cNvPr>
            <p:cNvSpPr/>
            <p:nvPr/>
          </p:nvSpPr>
          <p:spPr>
            <a:xfrm>
              <a:off x="4377591" y="1412285"/>
              <a:ext cx="733965" cy="5667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accent6"/>
                  </a:solidFill>
                </a:rPr>
                <a:t>87,9 млрд.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2C4440C-1C1C-4F48-B0B9-6A9C84D6D1F3}"/>
              </a:ext>
            </a:extLst>
          </p:cNvPr>
          <p:cNvGrpSpPr/>
          <p:nvPr/>
        </p:nvGrpSpPr>
        <p:grpSpPr>
          <a:xfrm>
            <a:off x="6176660" y="1362162"/>
            <a:ext cx="4632997" cy="4103359"/>
            <a:chOff x="6791866" y="1151980"/>
            <a:chExt cx="4632997" cy="4103359"/>
          </a:xfrm>
        </p:grpSpPr>
        <p:sp>
          <p:nvSpPr>
            <p:cNvPr id="196" name="Подзаголовок 2">
              <a:extLst>
                <a:ext uri="{FF2B5EF4-FFF2-40B4-BE49-F238E27FC236}">
                  <a16:creationId xmlns:a16="http://schemas.microsoft.com/office/drawing/2014/main" id="{0497AC82-EBE2-4E3C-9248-8ADE1D63117C}"/>
                </a:ext>
              </a:extLst>
            </p:cNvPr>
            <p:cNvSpPr txBox="1">
              <a:spLocks/>
            </p:cNvSpPr>
            <p:nvPr/>
          </p:nvSpPr>
          <p:spPr>
            <a:xfrm>
              <a:off x="6841470" y="3291688"/>
              <a:ext cx="4496349" cy="19636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ru-RU" sz="1800" b="1" dirty="0">
                  <a:latin typeface="+mj-lt"/>
                  <a:cs typeface="Arial" panose="020B0604020202020204" pitchFamily="34" charset="0"/>
                </a:rPr>
                <a:t>Круг Добра (2024 г.)</a:t>
              </a:r>
            </a:p>
            <a:p>
              <a:pPr algn="l">
                <a:lnSpc>
                  <a:spcPct val="100000"/>
                </a:lnSpc>
              </a:pPr>
              <a:r>
                <a:rPr lang="ru-RU" sz="1000" dirty="0">
                  <a:latin typeface="+mj-lt"/>
                  <a:cs typeface="Arial" panose="020B0604020202020204" pitchFamily="34" charset="0"/>
                </a:rPr>
                <a:t>В направлении лекарственного обеспечения пациентов страдающих редкими и жизнеугрожающими заболеваниями, Федеральный центр «ФКУ ФЦПиЛО» осуществляет закупки ЛП согласно перечню 1 (ЛП зарегистрированные на территории РФ). Согласно данным перечней заболеваний и перечня закупок, 32 ОЗ из 75 обеспечивается из перечня 1.  Согласно данным ИР Круг Добра (от 01.02.2024), на обеспечении ЛП из перечня 1 находятся 5131 пациент.</a:t>
              </a:r>
              <a:endParaRPr lang="en-US" sz="1000" dirty="0">
                <a:latin typeface="+mj-lt"/>
                <a:cs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ru-RU" sz="1000" dirty="0">
                  <a:latin typeface="+mj-lt"/>
                  <a:cs typeface="Arial" panose="020B0604020202020204" pitchFamily="34" charset="0"/>
                </a:rPr>
                <a:t>Общий плановый объем финансирования программы на 2024 составит</a:t>
              </a:r>
              <a:r>
                <a:rPr lang="en-US" sz="1000" dirty="0">
                  <a:latin typeface="+mj-lt"/>
                  <a:cs typeface="Arial" panose="020B0604020202020204" pitchFamily="34" charset="0"/>
                </a:rPr>
                <a:t>:</a:t>
              </a:r>
              <a:r>
                <a:rPr lang="ru-RU" sz="1000" dirty="0">
                  <a:latin typeface="+mj-lt"/>
                  <a:cs typeface="Arial" panose="020B0604020202020204" pitchFamily="34" charset="0"/>
                </a:rPr>
                <a:t> 99,8 млрд. руб.</a:t>
              </a:r>
            </a:p>
            <a:p>
              <a:pPr algn="l">
                <a:lnSpc>
                  <a:spcPct val="100000"/>
                </a:lnSpc>
              </a:pPr>
              <a:endParaRPr lang="en-US" sz="1050" dirty="0">
                <a:latin typeface="+mj-lt"/>
                <a:cs typeface="Arial" panose="020B0604020202020204" pitchFamily="34" charset="0"/>
              </a:endParaRPr>
            </a:p>
            <a:p>
              <a:pPr algn="l">
                <a:lnSpc>
                  <a:spcPct val="100000"/>
                </a:lnSpc>
              </a:pPr>
              <a:endParaRPr lang="ru-RU" sz="105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4EC116ED-9AAD-4CFC-883A-08C0FE367691}"/>
                </a:ext>
              </a:extLst>
            </p:cNvPr>
            <p:cNvGrpSpPr/>
            <p:nvPr/>
          </p:nvGrpSpPr>
          <p:grpSpPr>
            <a:xfrm>
              <a:off x="6791866" y="1151980"/>
              <a:ext cx="4632997" cy="1774697"/>
              <a:chOff x="6791866" y="1151980"/>
              <a:chExt cx="4632997" cy="1774697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F930B79D-2AD2-41D7-BCED-2FB92B6823C9}"/>
                  </a:ext>
                </a:extLst>
              </p:cNvPr>
              <p:cNvGrpSpPr/>
              <p:nvPr/>
            </p:nvGrpSpPr>
            <p:grpSpPr>
              <a:xfrm>
                <a:off x="6791866" y="1152612"/>
                <a:ext cx="3510757" cy="1774065"/>
                <a:chOff x="6798340" y="1446341"/>
                <a:chExt cx="3510757" cy="1774065"/>
              </a:xfrm>
            </p:grpSpPr>
            <p:grpSp>
              <p:nvGrpSpPr>
                <p:cNvPr id="23" name="Группа 22">
                  <a:extLst>
                    <a:ext uri="{FF2B5EF4-FFF2-40B4-BE49-F238E27FC236}">
                      <a16:creationId xmlns:a16="http://schemas.microsoft.com/office/drawing/2014/main" id="{438D62D1-0DF6-4B51-AE8F-A0C331F06895}"/>
                    </a:ext>
                  </a:extLst>
                </p:cNvPr>
                <p:cNvGrpSpPr/>
                <p:nvPr/>
              </p:nvGrpSpPr>
              <p:grpSpPr>
                <a:xfrm>
                  <a:off x="6798340" y="1447532"/>
                  <a:ext cx="2387056" cy="1772874"/>
                  <a:chOff x="6798340" y="1447532"/>
                  <a:chExt cx="2387056" cy="1772874"/>
                </a:xfrm>
              </p:grpSpPr>
              <p:grpSp>
                <p:nvGrpSpPr>
                  <p:cNvPr id="15" name="Группа 14">
                    <a:extLst>
                      <a:ext uri="{FF2B5EF4-FFF2-40B4-BE49-F238E27FC236}">
                        <a16:creationId xmlns:a16="http://schemas.microsoft.com/office/drawing/2014/main" id="{BFE3E721-6173-44CE-871F-5990BCBD403E}"/>
                      </a:ext>
                    </a:extLst>
                  </p:cNvPr>
                  <p:cNvGrpSpPr/>
                  <p:nvPr/>
                </p:nvGrpSpPr>
                <p:grpSpPr>
                  <a:xfrm>
                    <a:off x="6798340" y="1448003"/>
                    <a:ext cx="1249200" cy="1772403"/>
                    <a:chOff x="6798340" y="1448003"/>
                    <a:chExt cx="1249200" cy="1772403"/>
                  </a:xfrm>
                </p:grpSpPr>
                <p:grpSp>
                  <p:nvGrpSpPr>
                    <p:cNvPr id="14" name="Группа 13">
                      <a:extLst>
                        <a:ext uri="{FF2B5EF4-FFF2-40B4-BE49-F238E27FC236}">
                          <a16:creationId xmlns:a16="http://schemas.microsoft.com/office/drawing/2014/main" id="{DDF10764-9A86-473E-ADA2-C318439B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98340" y="1448003"/>
                      <a:ext cx="1249200" cy="1772403"/>
                      <a:chOff x="6798340" y="1448003"/>
                      <a:chExt cx="1249200" cy="1772403"/>
                    </a:xfrm>
                  </p:grpSpPr>
                  <p:graphicFrame>
                    <p:nvGraphicFramePr>
                      <p:cNvPr id="153" name="Диаграмма 152">
                        <a:extLst>
                          <a:ext uri="{FF2B5EF4-FFF2-40B4-BE49-F238E27FC236}">
                            <a16:creationId xmlns:a16="http://schemas.microsoft.com/office/drawing/2014/main" id="{104B89C6-4AC5-4FCA-8268-074C737270D4}"/>
                          </a:ext>
                        </a:extLst>
                      </p:cNvPr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831281267"/>
                          </p:ext>
                        </p:extLst>
                      </p:nvPr>
                    </p:nvGraphicFramePr>
                    <p:xfrm>
                      <a:off x="6798340" y="1448003"/>
                      <a:ext cx="1249200" cy="1154337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7"/>
                      </a:graphicData>
                    </a:graphic>
                  </p:graphicFrame>
                  <p:sp>
                    <p:nvSpPr>
                      <p:cNvPr id="146" name="Прямоугольник: скругленные углы 145">
                        <a:extLst>
                          <a:ext uri="{FF2B5EF4-FFF2-40B4-BE49-F238E27FC236}">
                            <a16:creationId xmlns:a16="http://schemas.microsoft.com/office/drawing/2014/main" id="{371137FD-5652-4C46-B0C3-1DA565ACC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91982" y="2640011"/>
                        <a:ext cx="1080000" cy="580395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1100" dirty="0" err="1"/>
                          <a:t>Орфанных</a:t>
                        </a:r>
                        <a:r>
                          <a:rPr lang="ru-RU" sz="1100" dirty="0"/>
                          <a:t> заболеваний</a:t>
                        </a:r>
                      </a:p>
                    </p:txBody>
                  </p:sp>
                </p:grpSp>
                <p:sp>
                  <p:nvSpPr>
                    <p:cNvPr id="154" name="Прямоугольник: скругленные углы 153">
                      <a:extLst>
                        <a:ext uri="{FF2B5EF4-FFF2-40B4-BE49-F238E27FC236}">
                          <a16:creationId xmlns:a16="http://schemas.microsoft.com/office/drawing/2014/main" id="{3C9D96D1-8421-4C5E-820F-839FF84D6A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4960" y="1818966"/>
                      <a:ext cx="534045" cy="412409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32</a:t>
                      </a:r>
                    </a:p>
                  </p:txBody>
                </p:sp>
              </p:grpSp>
              <p:grpSp>
                <p:nvGrpSpPr>
                  <p:cNvPr id="18" name="Группа 17">
                    <a:extLst>
                      <a:ext uri="{FF2B5EF4-FFF2-40B4-BE49-F238E27FC236}">
                        <a16:creationId xmlns:a16="http://schemas.microsoft.com/office/drawing/2014/main" id="{73E34CC8-61D3-4828-A824-4B10FECE7945}"/>
                      </a:ext>
                    </a:extLst>
                  </p:cNvPr>
                  <p:cNvGrpSpPr/>
                  <p:nvPr/>
                </p:nvGrpSpPr>
                <p:grpSpPr>
                  <a:xfrm>
                    <a:off x="7936196" y="1447532"/>
                    <a:ext cx="1249200" cy="1765325"/>
                    <a:chOff x="8377996" y="1446269"/>
                    <a:chExt cx="1249200" cy="1765325"/>
                  </a:xfrm>
                </p:grpSpPr>
                <p:sp>
                  <p:nvSpPr>
                    <p:cNvPr id="156" name="Прямоугольник: скругленные углы 155">
                      <a:extLst>
                        <a:ext uri="{FF2B5EF4-FFF2-40B4-BE49-F238E27FC236}">
                          <a16:creationId xmlns:a16="http://schemas.microsoft.com/office/drawing/2014/main" id="{89B04D61-D91C-433E-A4CD-82723CCD2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2595" y="2631199"/>
                      <a:ext cx="1080000" cy="580395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1200" dirty="0"/>
                        <a:t>21 МНН</a:t>
                      </a:r>
                    </a:p>
                    <a:p>
                      <a:pPr algn="ctr"/>
                      <a:r>
                        <a:rPr lang="ru-RU" sz="1200" dirty="0"/>
                        <a:t>для терапии ОЗ*</a:t>
                      </a:r>
                    </a:p>
                  </p:txBody>
                </p:sp>
                <p:grpSp>
                  <p:nvGrpSpPr>
                    <p:cNvPr id="16" name="Группа 15">
                      <a:extLst>
                        <a:ext uri="{FF2B5EF4-FFF2-40B4-BE49-F238E27FC236}">
                          <a16:creationId xmlns:a16="http://schemas.microsoft.com/office/drawing/2014/main" id="{4C8ACDA4-9CC4-4E33-91A4-56897E2AE7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77996" y="1446269"/>
                      <a:ext cx="1249200" cy="1155600"/>
                      <a:chOff x="8317515" y="1446269"/>
                      <a:chExt cx="1249200" cy="1155600"/>
                    </a:xfrm>
                  </p:grpSpPr>
                  <p:graphicFrame>
                    <p:nvGraphicFramePr>
                      <p:cNvPr id="155" name="Диаграмма 154">
                        <a:extLst>
                          <a:ext uri="{FF2B5EF4-FFF2-40B4-BE49-F238E27FC236}">
                            <a16:creationId xmlns:a16="http://schemas.microsoft.com/office/drawing/2014/main" id="{CD87CEFF-8648-46AD-B98F-83B97716D99A}"/>
                          </a:ext>
                        </a:extLst>
                      </p:cNvPr>
                      <p:cNvGraphicFramePr>
                        <a:graphicFrameLocks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532176996"/>
                          </p:ext>
                        </p:extLst>
                      </p:nvPr>
                    </p:nvGraphicFramePr>
                    <p:xfrm>
                      <a:off x="8317515" y="1446269"/>
                      <a:ext cx="1249200" cy="1155600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8"/>
                      </a:graphicData>
                    </a:graphic>
                  </p:graphicFrame>
                  <p:sp>
                    <p:nvSpPr>
                      <p:cNvPr id="157" name="Прямоугольник: скругленные углы 156">
                        <a:extLst>
                          <a:ext uri="{FF2B5EF4-FFF2-40B4-BE49-F238E27FC236}">
                            <a16:creationId xmlns:a16="http://schemas.microsoft.com/office/drawing/2014/main" id="{5EFFC9AC-8B91-4378-856E-25B268E84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5092" y="1817864"/>
                        <a:ext cx="534045" cy="412409"/>
                      </a:xfrm>
                      <a:prstGeom prst="round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ru-RU" sz="2400" b="1" dirty="0">
                            <a:solidFill>
                              <a:schemeClr val="accent1"/>
                            </a:solidFill>
                          </a:rPr>
                          <a:t>26</a:t>
                        </a:r>
                      </a:p>
                    </p:txBody>
                  </p:sp>
                </p:grpSp>
              </p:grpSp>
            </p:grpSp>
            <p:grpSp>
              <p:nvGrpSpPr>
                <p:cNvPr id="31" name="Группа 30">
                  <a:extLst>
                    <a:ext uri="{FF2B5EF4-FFF2-40B4-BE49-F238E27FC236}">
                      <a16:creationId xmlns:a16="http://schemas.microsoft.com/office/drawing/2014/main" id="{25C7BD6B-FB5A-4CAD-BDCA-30EB9D4E6E17}"/>
                    </a:ext>
                  </a:extLst>
                </p:cNvPr>
                <p:cNvGrpSpPr/>
                <p:nvPr/>
              </p:nvGrpSpPr>
              <p:grpSpPr>
                <a:xfrm>
                  <a:off x="9059897" y="1446341"/>
                  <a:ext cx="1249200" cy="1772796"/>
                  <a:chOff x="9059897" y="1446341"/>
                  <a:chExt cx="1249200" cy="1772796"/>
                </a:xfrm>
              </p:grpSpPr>
              <p:graphicFrame>
                <p:nvGraphicFramePr>
                  <p:cNvPr id="163" name="Диаграмма 162">
                    <a:extLst>
                      <a:ext uri="{FF2B5EF4-FFF2-40B4-BE49-F238E27FC236}">
                        <a16:creationId xmlns:a16="http://schemas.microsoft.com/office/drawing/2014/main" id="{3A74AEE4-31FA-4A9F-ACE5-EE060645DD27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2478037"/>
                      </p:ext>
                    </p:extLst>
                  </p:nvPr>
                </p:nvGraphicFramePr>
                <p:xfrm>
                  <a:off x="9059897" y="1446341"/>
                  <a:ext cx="1249200" cy="11556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9"/>
                  </a:graphicData>
                </a:graphic>
              </p:graphicFrame>
              <p:sp>
                <p:nvSpPr>
                  <p:cNvPr id="175" name="Прямоугольник: скругленные углы 174">
                    <a:extLst>
                      <a:ext uri="{FF2B5EF4-FFF2-40B4-BE49-F238E27FC236}">
                        <a16:creationId xmlns:a16="http://schemas.microsoft.com/office/drawing/2014/main" id="{0B2F0ABA-57D6-47B6-B1CA-4B808202D037}"/>
                      </a:ext>
                    </a:extLst>
                  </p:cNvPr>
                  <p:cNvSpPr/>
                  <p:nvPr/>
                </p:nvSpPr>
                <p:spPr>
                  <a:xfrm>
                    <a:off x="9144496" y="2638742"/>
                    <a:ext cx="1080000" cy="580395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dirty="0"/>
                      <a:t>Численность пациентов</a:t>
                    </a:r>
                  </a:p>
                  <a:p>
                    <a:pPr algn="ctr"/>
                    <a:r>
                      <a:rPr lang="ru-RU" sz="1200" dirty="0"/>
                      <a:t>ОЗ*.</a:t>
                    </a:r>
                  </a:p>
                </p:txBody>
              </p:sp>
              <p:sp>
                <p:nvSpPr>
                  <p:cNvPr id="177" name="Прямоугольник: скругленные углы 176">
                    <a:extLst>
                      <a:ext uri="{FF2B5EF4-FFF2-40B4-BE49-F238E27FC236}">
                        <a16:creationId xmlns:a16="http://schemas.microsoft.com/office/drawing/2014/main" id="{C6B65A21-0255-43E9-96B7-D50BDCCF4B37}"/>
                      </a:ext>
                    </a:extLst>
                  </p:cNvPr>
                  <p:cNvSpPr/>
                  <p:nvPr/>
                </p:nvSpPr>
                <p:spPr>
                  <a:xfrm>
                    <a:off x="9317514" y="1724327"/>
                    <a:ext cx="733965" cy="566796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400" b="1" dirty="0">
                        <a:solidFill>
                          <a:schemeClr val="accent1"/>
                        </a:solidFill>
                      </a:rPr>
                      <a:t>5131</a:t>
                    </a:r>
                  </a:p>
                </p:txBody>
              </p:sp>
            </p:grpSp>
          </p:grpSp>
          <p:graphicFrame>
            <p:nvGraphicFramePr>
              <p:cNvPr id="201" name="Диаграмма 200">
                <a:extLst>
                  <a:ext uri="{FF2B5EF4-FFF2-40B4-BE49-F238E27FC236}">
                    <a16:creationId xmlns:a16="http://schemas.microsoft.com/office/drawing/2014/main" id="{C9F76F04-F34F-41B5-B00E-1989AE96117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6249436"/>
                  </p:ext>
                </p:extLst>
              </p:nvPr>
            </p:nvGraphicFramePr>
            <p:xfrm>
              <a:off x="10175663" y="1151980"/>
              <a:ext cx="1249200" cy="1155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202" name="Прямоугольник: скругленные углы 201">
                <a:extLst>
                  <a:ext uri="{FF2B5EF4-FFF2-40B4-BE49-F238E27FC236}">
                    <a16:creationId xmlns:a16="http://schemas.microsoft.com/office/drawing/2014/main" id="{ADBDBF16-5ACB-46A0-B45A-4C0C3DFA57FC}"/>
                  </a:ext>
                </a:extLst>
              </p:cNvPr>
              <p:cNvSpPr/>
              <p:nvPr/>
            </p:nvSpPr>
            <p:spPr>
              <a:xfrm>
                <a:off x="10261723" y="2332741"/>
                <a:ext cx="1080000" cy="5803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Объем ЛБО на 2024 г.</a:t>
                </a:r>
              </a:p>
            </p:txBody>
          </p:sp>
          <p:sp>
            <p:nvSpPr>
              <p:cNvPr id="203" name="Прямоугольник: скругленные углы 202">
                <a:extLst>
                  <a:ext uri="{FF2B5EF4-FFF2-40B4-BE49-F238E27FC236}">
                    <a16:creationId xmlns:a16="http://schemas.microsoft.com/office/drawing/2014/main" id="{61DF9BD8-99FA-4B72-9891-7B8F1FB1EA3A}"/>
                  </a:ext>
                </a:extLst>
              </p:cNvPr>
              <p:cNvSpPr/>
              <p:nvPr/>
            </p:nvSpPr>
            <p:spPr>
              <a:xfrm>
                <a:off x="10448538" y="1430598"/>
                <a:ext cx="733965" cy="56679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99,8</a:t>
                </a:r>
              </a:p>
              <a:p>
                <a:pPr algn="ctr"/>
                <a:r>
                  <a:rPr lang="ru-RU" sz="1200" b="1" dirty="0">
                    <a:solidFill>
                      <a:schemeClr val="accent1"/>
                    </a:solidFill>
                  </a:rPr>
                  <a:t>млрд.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98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8F972662-5D2E-4AB9-9E43-4CC8695DB921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793E801F-F1EF-4D81-B03D-220129A85473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D336DE38-3DFC-49E5-A621-0BC3BFBB1861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3192BB1D-97AF-4E65-BB28-DFD8971CFC75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632FA51D-AF78-47C6-951E-A536884F853F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53C14702-C19D-4000-9ADE-196418D9A2AF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6B94047E-7A51-4EA5-919F-2B88338657A1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F192AFB4-AA50-423B-A98F-3E4DC5016770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62EE6DB3-F1CD-473F-985F-38C7DB5409F2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одзаголовок 2">
            <a:extLst>
              <a:ext uri="{FF2B5EF4-FFF2-40B4-BE49-F238E27FC236}">
                <a16:creationId xmlns:a16="http://schemas.microsoft.com/office/drawing/2014/main" id="{95546E81-312E-4D40-ACFD-732A1F304F76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88B58F2-7D03-4597-ADA3-224195E72042}"/>
              </a:ext>
            </a:extLst>
          </p:cNvPr>
          <p:cNvGrpSpPr/>
          <p:nvPr/>
        </p:nvGrpSpPr>
        <p:grpSpPr>
          <a:xfrm>
            <a:off x="220299" y="1306751"/>
            <a:ext cx="3713763" cy="1808741"/>
            <a:chOff x="234147" y="1629000"/>
            <a:chExt cx="3713763" cy="1808741"/>
          </a:xfrm>
        </p:grpSpPr>
        <p:graphicFrame>
          <p:nvGraphicFramePr>
            <p:cNvPr id="24" name="Диаграмма 23">
              <a:extLst>
                <a:ext uri="{FF2B5EF4-FFF2-40B4-BE49-F238E27FC236}">
                  <a16:creationId xmlns:a16="http://schemas.microsoft.com/office/drawing/2014/main" id="{C15EBC4E-7FA8-4FA2-A098-6386C6334EC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4147" y="1637741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DEFAA2F-38CC-4FA2-8079-7E20085821D0}"/>
                </a:ext>
              </a:extLst>
            </p:cNvPr>
            <p:cNvGrpSpPr/>
            <p:nvPr/>
          </p:nvGrpSpPr>
          <p:grpSpPr>
            <a:xfrm>
              <a:off x="2147910" y="1629000"/>
              <a:ext cx="1800000" cy="1800000"/>
              <a:chOff x="1510585" y="4009417"/>
              <a:chExt cx="1249200" cy="1155600"/>
            </a:xfrm>
          </p:grpSpPr>
          <p:graphicFrame>
            <p:nvGraphicFramePr>
              <p:cNvPr id="51" name="Диаграмма 50">
                <a:extLst>
                  <a:ext uri="{FF2B5EF4-FFF2-40B4-BE49-F238E27FC236}">
                    <a16:creationId xmlns:a16="http://schemas.microsoft.com/office/drawing/2014/main" id="{F76CC395-65B8-4A67-BA93-041D4A3F61A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510585" y="4009417"/>
              <a:ext cx="1249200" cy="1155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2" name="Прямоугольник: скругленные углы 51">
                <a:extLst>
                  <a:ext uri="{FF2B5EF4-FFF2-40B4-BE49-F238E27FC236}">
                    <a16:creationId xmlns:a16="http://schemas.microsoft.com/office/drawing/2014/main" id="{C8CF3119-2211-41C6-907B-2B63AE509079}"/>
                  </a:ext>
                </a:extLst>
              </p:cNvPr>
              <p:cNvSpPr/>
              <p:nvPr/>
            </p:nvSpPr>
            <p:spPr>
              <a:xfrm>
                <a:off x="1765362" y="4237030"/>
                <a:ext cx="733965" cy="68430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accent6"/>
                    </a:solidFill>
                  </a:rPr>
                  <a:t>3</a:t>
                </a:r>
                <a:r>
                  <a:rPr lang="ru-RU" sz="2000" b="1" dirty="0">
                    <a:solidFill>
                      <a:schemeClr val="accent6"/>
                    </a:solidFill>
                  </a:rPr>
                  <a:t>1 </a:t>
                </a:r>
                <a:r>
                  <a:rPr lang="en-US" sz="2000" b="1" dirty="0">
                    <a:solidFill>
                      <a:schemeClr val="accent6"/>
                    </a:solidFill>
                  </a:rPr>
                  <a:t>796</a:t>
                </a:r>
                <a:endParaRPr lang="ru-RU" sz="2000" b="1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ru-RU" sz="1050" b="1" dirty="0">
                    <a:solidFill>
                      <a:schemeClr val="accent6"/>
                    </a:solidFill>
                  </a:rPr>
                  <a:t>Пациентов </a:t>
                </a:r>
              </a:p>
            </p:txBody>
          </p:sp>
        </p:grp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0668C65-9461-436F-A0ED-F02EFC470129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14 ВЗН (2024 - </a:t>
            </a:r>
            <a:r>
              <a:rPr lang="ru-RU" sz="1400" b="1" dirty="0" err="1">
                <a:solidFill>
                  <a:schemeClr val="bg1"/>
                </a:solidFill>
              </a:rPr>
              <a:t>орфанные</a:t>
            </a:r>
            <a:r>
              <a:rPr lang="ru-RU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52593" y="3692159"/>
            <a:ext cx="3292250" cy="242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ОРФАННЫЕ ПАЦИЕНТЫ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Долевое отношение пациентов с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орфанными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заболеваниями, получающих терапию по программе 14 ВЗН, относительно генеральной совокупности, колебалось от 14,2 до 15%, при среднегодовом приросте в 980 человек по группе 11 орфанных нозологий. 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В структуре количественного состава пациентов преобладают лица с такими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орфанными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заболеваниями как </a:t>
            </a:r>
            <a:r>
              <a:rPr lang="ru-RU" sz="1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гемофилия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(12478 из них 3839 – дети); </a:t>
            </a:r>
            <a:r>
              <a:rPr lang="ru-RU" sz="1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гипофизарный нанизм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(5795); муковисцидоз (4604 из них 3086 – дети)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lang="ru-RU" sz="1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9B5E2F9-1640-497F-9C94-D9DE4DE057B4}"/>
              </a:ext>
            </a:extLst>
          </p:cNvPr>
          <p:cNvGrpSpPr/>
          <p:nvPr/>
        </p:nvGrpSpPr>
        <p:grpSpPr>
          <a:xfrm rot="19208470">
            <a:off x="11179695" y="5549553"/>
            <a:ext cx="863076" cy="833487"/>
            <a:chOff x="9499517" y="3588774"/>
            <a:chExt cx="1601102" cy="1546211"/>
          </a:xfrm>
        </p:grpSpPr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FB6A1762-3359-4BFD-BBA6-DE63E1210CAE}"/>
                </a:ext>
              </a:extLst>
            </p:cNvPr>
            <p:cNvSpPr/>
            <p:nvPr/>
          </p:nvSpPr>
          <p:spPr>
            <a:xfrm rot="9574929">
              <a:off x="9537147" y="4551558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2857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F486C5BE-A91E-4579-A953-0EE2B5E93D3E}"/>
                </a:ext>
              </a:extLst>
            </p:cNvPr>
            <p:cNvCxnSpPr/>
            <p:nvPr/>
          </p:nvCxnSpPr>
          <p:spPr>
            <a:xfrm flipV="1">
              <a:off x="9504593" y="3588774"/>
              <a:ext cx="0" cy="15462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0B6CB565-D6DA-4062-9E8B-BE4E51AEB40F}"/>
                </a:ext>
              </a:extLst>
            </p:cNvPr>
            <p:cNvCxnSpPr/>
            <p:nvPr/>
          </p:nvCxnSpPr>
          <p:spPr>
            <a:xfrm>
              <a:off x="9512412" y="5134985"/>
              <a:ext cx="1588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4DE9FE5D-D4F3-48FA-B205-5644A496C987}"/>
                </a:ext>
              </a:extLst>
            </p:cNvPr>
            <p:cNvSpPr/>
            <p:nvPr/>
          </p:nvSpPr>
          <p:spPr>
            <a:xfrm rot="9574929">
              <a:off x="9499517" y="4575221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35043A2-3112-4A36-9563-46C47252FC9F}"/>
                </a:ext>
              </a:extLst>
            </p:cNvPr>
            <p:cNvGrpSpPr/>
            <p:nvPr/>
          </p:nvGrpSpPr>
          <p:grpSpPr>
            <a:xfrm rot="2858278">
              <a:off x="9929292" y="3863269"/>
              <a:ext cx="798341" cy="1454881"/>
              <a:chOff x="3813885" y="97140"/>
              <a:chExt cx="1083565" cy="1974665"/>
            </a:xfrm>
            <a:solidFill>
              <a:schemeClr val="tx1">
                <a:alpha val="45000"/>
              </a:schemeClr>
            </a:solidFill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50306EF9-F2F3-498E-9080-579A1436A3A2}"/>
                  </a:ext>
                </a:extLst>
              </p:cNvPr>
              <p:cNvSpPr/>
              <p:nvPr/>
            </p:nvSpPr>
            <p:spPr>
              <a:xfrm>
                <a:off x="3813885" y="135724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9EEF562-604E-452D-A04C-B6C8D3FE6E78}"/>
                  </a:ext>
                </a:extLst>
              </p:cNvPr>
              <p:cNvSpPr/>
              <p:nvPr/>
            </p:nvSpPr>
            <p:spPr>
              <a:xfrm>
                <a:off x="4151104" y="89285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D4AD9B1F-F83C-4B03-9DF0-720C9AAA78F2}"/>
                  </a:ext>
                </a:extLst>
              </p:cNvPr>
              <p:cNvSpPr/>
              <p:nvPr/>
            </p:nvSpPr>
            <p:spPr>
              <a:xfrm>
                <a:off x="4454978" y="139752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090210B4-D2DF-4104-B4CF-0267A67E5E89}"/>
                  </a:ext>
                </a:extLst>
              </p:cNvPr>
              <p:cNvSpPr/>
              <p:nvPr/>
            </p:nvSpPr>
            <p:spPr>
              <a:xfrm>
                <a:off x="4342662" y="1967543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5F051BB7-7D57-480C-840F-A526440384FC}"/>
                  </a:ext>
                </a:extLst>
              </p:cNvPr>
              <p:cNvSpPr/>
              <p:nvPr/>
            </p:nvSpPr>
            <p:spPr>
              <a:xfrm>
                <a:off x="4793187" y="99607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B31A3816-0F90-42CB-818A-3B89EDCB52E8}"/>
                  </a:ext>
                </a:extLst>
              </p:cNvPr>
              <p:cNvSpPr/>
              <p:nvPr/>
            </p:nvSpPr>
            <p:spPr>
              <a:xfrm>
                <a:off x="4793187" y="9714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FB7E4316-33B5-440F-8640-78F1DBCD3DDD}"/>
                  </a:ext>
                </a:extLst>
              </p:cNvPr>
              <p:cNvSpPr/>
              <p:nvPr/>
            </p:nvSpPr>
            <p:spPr>
              <a:xfrm>
                <a:off x="4092116" y="32744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F1460969-44FA-44B7-81A1-481760B15661}"/>
                  </a:ext>
                </a:extLst>
              </p:cNvPr>
              <p:cNvSpPr/>
              <p:nvPr/>
            </p:nvSpPr>
            <p:spPr>
              <a:xfrm>
                <a:off x="4350716" y="587111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9C662EA5-DED0-4D50-A7D0-0F84975AE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49312"/>
              </p:ext>
            </p:extLst>
          </p:nvPr>
        </p:nvGraphicFramePr>
        <p:xfrm>
          <a:off x="4255012" y="1067919"/>
          <a:ext cx="7817597" cy="552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8026079" y="268570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93C98B59-FF71-4435-B507-456B3A9B5AE8}"/>
              </a:ext>
            </a:extLst>
          </p:cNvPr>
          <p:cNvGrpSpPr/>
          <p:nvPr/>
        </p:nvGrpSpPr>
        <p:grpSpPr>
          <a:xfrm>
            <a:off x="1569353" y="2913343"/>
            <a:ext cx="1080002" cy="658708"/>
            <a:chOff x="1569353" y="2913343"/>
            <a:chExt cx="1080002" cy="658708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0B85C31E-E303-4D7E-9896-EAF3DF2CA192}"/>
                </a:ext>
              </a:extLst>
            </p:cNvPr>
            <p:cNvSpPr/>
            <p:nvPr/>
          </p:nvSpPr>
          <p:spPr>
            <a:xfrm>
              <a:off x="1569353" y="2913343"/>
              <a:ext cx="1080002" cy="60816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800" b="1" dirty="0"/>
                <a:t>СРЕДНЕГОДОВОЙ  ПРИРОСТ, ЧЕЛ.</a:t>
              </a:r>
            </a:p>
          </p:txBody>
        </p: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DB0F3E04-280A-47F1-BF75-9B5B3947DE4F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FECADBD-805A-4154-A718-C76AE2E449A5}"/>
                </a:ext>
              </a:extLst>
            </p:cNvPr>
            <p:cNvSpPr txBox="1"/>
            <p:nvPr/>
          </p:nvSpPr>
          <p:spPr>
            <a:xfrm>
              <a:off x="1709736" y="3202719"/>
              <a:ext cx="78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980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(4,8 %)</a:t>
              </a:r>
            </a:p>
          </p:txBody>
        </p:sp>
      </p:grp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6B2C7BF2-58F3-4E4F-B99B-769111999CE6}"/>
              </a:ext>
            </a:extLst>
          </p:cNvPr>
          <p:cNvSpPr/>
          <p:nvPr/>
        </p:nvSpPr>
        <p:spPr>
          <a:xfrm>
            <a:off x="503498" y="1661288"/>
            <a:ext cx="1236213" cy="1046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11</a:t>
            </a:r>
          </a:p>
          <a:p>
            <a:pPr algn="ctr"/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ИЗ</a:t>
            </a:r>
          </a:p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519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633BA5C-3A67-48CF-80DC-ADB92E60F59C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75197D2-A063-49D0-B41D-4F8B098FC91A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911801A-2605-4E1B-B66A-A5F72DD853DD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3363E8A8-B294-4E8C-B4FF-22C4C6A71E8A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080FFB7F-8A8B-48EB-8962-7CA48EBDBF3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FDA216B-22E1-4B0A-A58F-E22CEE696183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B46B9AAC-10ED-48EC-B67F-5644F815CE34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19712B29-9063-4D24-88B2-2E9A6F05D7EC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56E716DA-F179-4458-AEB9-07563CDD9374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одзаголовок 2">
            <a:extLst>
              <a:ext uri="{FF2B5EF4-FFF2-40B4-BE49-F238E27FC236}">
                <a16:creationId xmlns:a16="http://schemas.microsoft.com/office/drawing/2014/main" id="{B89306C0-8347-4A3D-9F4C-D39BE9F0C819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06478" y="3877458"/>
            <a:ext cx="3265006" cy="235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ФИНАНСОВОЕ ОБЕСПЕЧЕНИЕ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Показатели финансового обеспечения программы 14 ВЗН периода 2021-2024, были зафиксированы в диапазоне 58,75-87,96 млрд. руб.</a:t>
            </a:r>
          </a:p>
          <a:p>
            <a:pPr algn="l">
              <a:lnSpc>
                <a:spcPct val="100000"/>
              </a:lnSpc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Структура стоимостных затрат на обеспечение орфанных заболеваний относительно стабильна с преобладанием гемофилии,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гемолитико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-уремического синдрома и </a:t>
            </a:r>
            <a:r>
              <a:rPr lang="ru-RU" sz="1000" b="1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мукополисахаридоза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II типа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Средняя стоимость терапии 1 пациента на год относительно ЛБО составляет 0,62 млн. руб.</a:t>
            </a:r>
          </a:p>
        </p:txBody>
      </p:sp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8341CC1F-4004-4D8A-A6A0-A5D878A1D3D8}"/>
              </a:ext>
            </a:extLst>
          </p:cNvPr>
          <p:cNvGraphicFramePr>
            <a:graphicFrameLocks/>
          </p:cNvGraphicFramePr>
          <p:nvPr/>
        </p:nvGraphicFramePr>
        <p:xfrm>
          <a:off x="218692" y="13227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3" name="Диаграмма 92">
            <a:extLst>
              <a:ext uri="{FF2B5EF4-FFF2-40B4-BE49-F238E27FC236}">
                <a16:creationId xmlns:a16="http://schemas.microsoft.com/office/drawing/2014/main" id="{F496E90B-722F-4FEE-B26A-394DF2B568A7}"/>
              </a:ext>
            </a:extLst>
          </p:cNvPr>
          <p:cNvGraphicFramePr>
            <a:graphicFrameLocks/>
          </p:cNvGraphicFramePr>
          <p:nvPr/>
        </p:nvGraphicFramePr>
        <p:xfrm>
          <a:off x="2128652" y="13123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7B8B475D-6166-4C0A-B60A-80A64A6BD53C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14 ВЗН (2024 - </a:t>
            </a:r>
            <a:r>
              <a:rPr lang="ru-RU" sz="1400" b="1" dirty="0" err="1">
                <a:solidFill>
                  <a:schemeClr val="bg1"/>
                </a:solidFill>
              </a:rPr>
              <a:t>орфанные</a:t>
            </a:r>
            <a:r>
              <a:rPr lang="ru-RU" sz="1400" b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AD7A210-4581-4DAC-BE49-E7B2679C0195}"/>
              </a:ext>
            </a:extLst>
          </p:cNvPr>
          <p:cNvGrpSpPr/>
          <p:nvPr/>
        </p:nvGrpSpPr>
        <p:grpSpPr>
          <a:xfrm>
            <a:off x="1708567" y="3202719"/>
            <a:ext cx="823913" cy="369332"/>
            <a:chOff x="1708567" y="3202719"/>
            <a:chExt cx="823913" cy="369332"/>
          </a:xfrm>
        </p:grpSpPr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74B532BF-C74B-409E-88ED-A2759D2B2B51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F5B5E23-348C-4B1E-840A-156F181FB24A}"/>
                </a:ext>
              </a:extLst>
            </p:cNvPr>
            <p:cNvSpPr txBox="1"/>
            <p:nvPr/>
          </p:nvSpPr>
          <p:spPr>
            <a:xfrm>
              <a:off x="1709736" y="3202719"/>
              <a:ext cx="78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980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(4,8 %)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BED840BD-AB36-4BAD-A93E-0C4428D4F2B6}"/>
              </a:ext>
            </a:extLst>
          </p:cNvPr>
          <p:cNvGrpSpPr/>
          <p:nvPr/>
        </p:nvGrpSpPr>
        <p:grpSpPr>
          <a:xfrm rot="5400000">
            <a:off x="8135458" y="-252092"/>
            <a:ext cx="870946" cy="1587195"/>
            <a:chOff x="3813885" y="97140"/>
            <a:chExt cx="1083565" cy="1974665"/>
          </a:xfrm>
          <a:solidFill>
            <a:schemeClr val="bg1">
              <a:lumMod val="65000"/>
            </a:schemeClr>
          </a:solidFill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FFA78242-CA3B-44F3-819F-02BAC9C5367F}"/>
                </a:ext>
              </a:extLst>
            </p:cNvPr>
            <p:cNvSpPr/>
            <p:nvPr/>
          </p:nvSpPr>
          <p:spPr>
            <a:xfrm>
              <a:off x="3813885" y="13572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F90ACE61-FCA0-4949-A530-5D9C83593FBE}"/>
                </a:ext>
              </a:extLst>
            </p:cNvPr>
            <p:cNvSpPr/>
            <p:nvPr/>
          </p:nvSpPr>
          <p:spPr>
            <a:xfrm>
              <a:off x="4151104" y="892850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5A6F1B99-6C91-4310-A4A8-955D74630982}"/>
                </a:ext>
              </a:extLst>
            </p:cNvPr>
            <p:cNvSpPr/>
            <p:nvPr/>
          </p:nvSpPr>
          <p:spPr>
            <a:xfrm>
              <a:off x="4454978" y="1397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E7025295-7D32-4DFD-A29C-DF0BF9E95ADD}"/>
                </a:ext>
              </a:extLst>
            </p:cNvPr>
            <p:cNvSpPr/>
            <p:nvPr/>
          </p:nvSpPr>
          <p:spPr>
            <a:xfrm>
              <a:off x="4342662" y="1967543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230CD133-9E0F-4E27-A886-DCEE8E826DCA}"/>
                </a:ext>
              </a:extLst>
            </p:cNvPr>
            <p:cNvSpPr/>
            <p:nvPr/>
          </p:nvSpPr>
          <p:spPr>
            <a:xfrm>
              <a:off x="4793187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3B55ECA4-2354-442F-B6C8-7DA61AE6A626}"/>
                </a:ext>
              </a:extLst>
            </p:cNvPr>
            <p:cNvSpPr/>
            <p:nvPr/>
          </p:nvSpPr>
          <p:spPr>
            <a:xfrm>
              <a:off x="4793187" y="971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5ACACE79-B980-4BDB-A897-C46BE3497E34}"/>
                </a:ext>
              </a:extLst>
            </p:cNvPr>
            <p:cNvSpPr/>
            <p:nvPr/>
          </p:nvSpPr>
          <p:spPr>
            <a:xfrm>
              <a:off x="4092116" y="3274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2693E81B-78B7-4AD4-B321-778DB59EDF04}"/>
                </a:ext>
              </a:extLst>
            </p:cNvPr>
            <p:cNvSpPr/>
            <p:nvPr/>
          </p:nvSpPr>
          <p:spPr>
            <a:xfrm>
              <a:off x="4350716" y="58711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вал 137">
            <a:extLst>
              <a:ext uri="{FF2B5EF4-FFF2-40B4-BE49-F238E27FC236}">
                <a16:creationId xmlns:a16="http://schemas.microsoft.com/office/drawing/2014/main" id="{16758BA2-BDB8-4315-9B2B-D8E724D9ECAC}"/>
              </a:ext>
            </a:extLst>
          </p:cNvPr>
          <p:cNvSpPr/>
          <p:nvPr/>
        </p:nvSpPr>
        <p:spPr>
          <a:xfrm>
            <a:off x="10187679" y="64789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98A0566A-0085-45C5-9CE4-AE2B2D1E1881}"/>
              </a:ext>
            </a:extLst>
          </p:cNvPr>
          <p:cNvSpPr/>
          <p:nvPr/>
        </p:nvSpPr>
        <p:spPr>
          <a:xfrm>
            <a:off x="523646" y="1667132"/>
            <a:ext cx="1180945" cy="10852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29</a:t>
            </a:r>
          </a:p>
          <a:p>
            <a:pPr algn="ctr"/>
            <a:r>
              <a:rPr lang="ru-RU" sz="1050" b="1" dirty="0">
                <a:solidFill>
                  <a:schemeClr val="accent6"/>
                </a:solidFill>
              </a:rPr>
              <a:t>ИЗ</a:t>
            </a:r>
            <a:r>
              <a:rPr lang="ru-RU" sz="1400" b="1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bg1">
                    <a:lumMod val="65000"/>
                  </a:schemeClr>
                </a:solidFill>
              </a:rPr>
              <a:t>47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8A2E631C-7601-4050-8CFA-A6D709563D7A}"/>
              </a:ext>
            </a:extLst>
          </p:cNvPr>
          <p:cNvSpPr/>
          <p:nvPr/>
        </p:nvSpPr>
        <p:spPr>
          <a:xfrm>
            <a:off x="2447640" y="1629328"/>
            <a:ext cx="1170039" cy="1125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87,9 </a:t>
            </a:r>
          </a:p>
          <a:p>
            <a:pPr algn="ctr"/>
            <a:r>
              <a:rPr lang="ru-RU" sz="1200" b="1" dirty="0">
                <a:solidFill>
                  <a:schemeClr val="accent6"/>
                </a:solidFill>
              </a:rPr>
              <a:t>млрд. руб.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DEC6E135-141B-49E6-AA3A-4C9B85904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061128"/>
              </p:ext>
            </p:extLst>
          </p:nvPr>
        </p:nvGraphicFramePr>
        <p:xfrm>
          <a:off x="4185474" y="1106972"/>
          <a:ext cx="7858047" cy="508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" name="chart">
            <a:extLst>
              <a:ext uri="{FF2B5EF4-FFF2-40B4-BE49-F238E27FC236}">
                <a16:creationId xmlns:a16="http://schemas.microsoft.com/office/drawing/2014/main" id="{45043116-5853-4C4D-AA16-DB6764F27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333" y="3289704"/>
            <a:ext cx="4186965" cy="25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72E4F98-6AC6-4C70-BC89-CB7066FEC2F7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6279B58C-3843-4FCE-A43C-DDFAB514AA4C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C1A7C18C-E070-468F-999B-958E933411B3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5A8797FD-373C-4E97-9E79-FC8DBEBBE93B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21F83DFB-E8DC-4896-92F3-6F0F6A65275C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BC521E0E-340E-441C-B458-A9CE2AEFDA93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AD86CB2-1B5C-4088-8C10-AB82B3481E1F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E96CFABC-4B62-47D5-8B46-EF5C1B9C33C5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E176248C-FBE7-4FCF-86C5-B3DBF0B745F7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Подзаголовок 2">
            <a:extLst>
              <a:ext uri="{FF2B5EF4-FFF2-40B4-BE49-F238E27FC236}">
                <a16:creationId xmlns:a16="http://schemas.microsoft.com/office/drawing/2014/main" id="{1F928B73-C0C6-4AB3-A1FC-36CB8E32C8FF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59" y="289586"/>
            <a:ext cx="255492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ЛЕКАРСТВЕННОЕ ОБЕСПЕЧЕНИЕ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0668C65-9461-436F-A0ED-F02EFC470129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14 ВЗН (2024 - </a:t>
            </a:r>
            <a:r>
              <a:rPr lang="ru-RU" sz="1400" b="1" dirty="0" err="1">
                <a:solidFill>
                  <a:schemeClr val="bg1"/>
                </a:solidFill>
              </a:rPr>
              <a:t>орфанные</a:t>
            </a:r>
            <a:r>
              <a:rPr lang="ru-RU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60839" y="3873243"/>
            <a:ext cx="3376054" cy="221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ГЕОГРАФИЯ ПРОИЗВОДИТЕЛЕЙ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Отдельного внимания требует детализация структуры производителей лекарственных препаратов. Ключевыми поставщиками препаратов для терапии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орфанных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заболеваний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Федеративная республика Германия, Соединенные Штаты Америки, Япония, Швейцарская конфедерация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.</a:t>
            </a:r>
            <a:endParaRPr lang="ru-RU" sz="1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9B5E2F9-1640-497F-9C94-D9DE4DE057B4}"/>
              </a:ext>
            </a:extLst>
          </p:cNvPr>
          <p:cNvGrpSpPr/>
          <p:nvPr/>
        </p:nvGrpSpPr>
        <p:grpSpPr>
          <a:xfrm rot="19208470">
            <a:off x="11179695" y="5549553"/>
            <a:ext cx="863076" cy="833487"/>
            <a:chOff x="9499517" y="3588774"/>
            <a:chExt cx="1601102" cy="1546211"/>
          </a:xfrm>
        </p:grpSpPr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FB6A1762-3359-4BFD-BBA6-DE63E1210CAE}"/>
                </a:ext>
              </a:extLst>
            </p:cNvPr>
            <p:cNvSpPr/>
            <p:nvPr/>
          </p:nvSpPr>
          <p:spPr>
            <a:xfrm rot="9574929">
              <a:off x="9537147" y="4551558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2857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F486C5BE-A91E-4579-A953-0EE2B5E93D3E}"/>
                </a:ext>
              </a:extLst>
            </p:cNvPr>
            <p:cNvCxnSpPr/>
            <p:nvPr/>
          </p:nvCxnSpPr>
          <p:spPr>
            <a:xfrm flipV="1">
              <a:off x="9504593" y="3588774"/>
              <a:ext cx="0" cy="15462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>
              <a:extLst>
                <a:ext uri="{FF2B5EF4-FFF2-40B4-BE49-F238E27FC236}">
                  <a16:creationId xmlns:a16="http://schemas.microsoft.com/office/drawing/2014/main" id="{0B6CB565-D6DA-4062-9E8B-BE4E51AEB40F}"/>
                </a:ext>
              </a:extLst>
            </p:cNvPr>
            <p:cNvCxnSpPr/>
            <p:nvPr/>
          </p:nvCxnSpPr>
          <p:spPr>
            <a:xfrm>
              <a:off x="9512412" y="5134985"/>
              <a:ext cx="1588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4DE9FE5D-D4F3-48FA-B205-5644A496C987}"/>
                </a:ext>
              </a:extLst>
            </p:cNvPr>
            <p:cNvSpPr/>
            <p:nvPr/>
          </p:nvSpPr>
          <p:spPr>
            <a:xfrm rot="9574929">
              <a:off x="9499517" y="4575221"/>
              <a:ext cx="1538736" cy="203191"/>
            </a:xfrm>
            <a:custGeom>
              <a:avLst/>
              <a:gdLst>
                <a:gd name="connsiteX0" fmla="*/ 0 w 2579853"/>
                <a:gd name="connsiteY0" fmla="*/ 273553 h 298967"/>
                <a:gd name="connsiteX1" fmla="*/ 177800 w 2579853"/>
                <a:gd name="connsiteY1" fmla="*/ 32253 h 298967"/>
                <a:gd name="connsiteX2" fmla="*/ 419100 w 2579853"/>
                <a:gd name="connsiteY2" fmla="*/ 235453 h 298967"/>
                <a:gd name="connsiteX3" fmla="*/ 863600 w 2579853"/>
                <a:gd name="connsiteY3" fmla="*/ 44953 h 298967"/>
                <a:gd name="connsiteX4" fmla="*/ 1308100 w 2579853"/>
                <a:gd name="connsiteY4" fmla="*/ 298953 h 298967"/>
                <a:gd name="connsiteX5" fmla="*/ 1689100 w 2579853"/>
                <a:gd name="connsiteY5" fmla="*/ 57653 h 298967"/>
                <a:gd name="connsiteX6" fmla="*/ 2171700 w 2579853"/>
                <a:gd name="connsiteY6" fmla="*/ 222753 h 298967"/>
                <a:gd name="connsiteX7" fmla="*/ 2540000 w 2579853"/>
                <a:gd name="connsiteY7" fmla="*/ 19553 h 298967"/>
                <a:gd name="connsiteX8" fmla="*/ 2552700 w 2579853"/>
                <a:gd name="connsiteY8" fmla="*/ 19553 h 2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853" h="298967">
                  <a:moveTo>
                    <a:pt x="0" y="273553"/>
                  </a:moveTo>
                  <a:cubicBezTo>
                    <a:pt x="53975" y="156078"/>
                    <a:pt x="107950" y="38603"/>
                    <a:pt x="177800" y="32253"/>
                  </a:cubicBezTo>
                  <a:cubicBezTo>
                    <a:pt x="247650" y="25903"/>
                    <a:pt x="304800" y="233336"/>
                    <a:pt x="419100" y="235453"/>
                  </a:cubicBezTo>
                  <a:cubicBezTo>
                    <a:pt x="533400" y="237570"/>
                    <a:pt x="715433" y="34370"/>
                    <a:pt x="863600" y="44953"/>
                  </a:cubicBezTo>
                  <a:cubicBezTo>
                    <a:pt x="1011767" y="55536"/>
                    <a:pt x="1170517" y="296836"/>
                    <a:pt x="1308100" y="298953"/>
                  </a:cubicBezTo>
                  <a:cubicBezTo>
                    <a:pt x="1445683" y="301070"/>
                    <a:pt x="1545167" y="70353"/>
                    <a:pt x="1689100" y="57653"/>
                  </a:cubicBezTo>
                  <a:cubicBezTo>
                    <a:pt x="1833033" y="44953"/>
                    <a:pt x="2029883" y="229103"/>
                    <a:pt x="2171700" y="222753"/>
                  </a:cubicBezTo>
                  <a:cubicBezTo>
                    <a:pt x="2313517" y="216403"/>
                    <a:pt x="2540000" y="19553"/>
                    <a:pt x="2540000" y="19553"/>
                  </a:cubicBezTo>
                  <a:cubicBezTo>
                    <a:pt x="2603500" y="-14314"/>
                    <a:pt x="2578100" y="2619"/>
                    <a:pt x="2552700" y="19553"/>
                  </a:cubicBezTo>
                </a:path>
              </a:pathLst>
            </a:custGeom>
            <a:noFill/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35043A2-3112-4A36-9563-46C47252FC9F}"/>
                </a:ext>
              </a:extLst>
            </p:cNvPr>
            <p:cNvGrpSpPr/>
            <p:nvPr/>
          </p:nvGrpSpPr>
          <p:grpSpPr>
            <a:xfrm rot="2858278">
              <a:off x="9929292" y="3863269"/>
              <a:ext cx="798341" cy="1454881"/>
              <a:chOff x="3813885" y="97140"/>
              <a:chExt cx="1083565" cy="1974665"/>
            </a:xfrm>
            <a:solidFill>
              <a:schemeClr val="tx1">
                <a:alpha val="45000"/>
              </a:schemeClr>
            </a:solidFill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50306EF9-F2F3-498E-9080-579A1436A3A2}"/>
                  </a:ext>
                </a:extLst>
              </p:cNvPr>
              <p:cNvSpPr/>
              <p:nvPr/>
            </p:nvSpPr>
            <p:spPr>
              <a:xfrm>
                <a:off x="3813885" y="135724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9EEF562-604E-452D-A04C-B6C8D3FE6E78}"/>
                  </a:ext>
                </a:extLst>
              </p:cNvPr>
              <p:cNvSpPr/>
              <p:nvPr/>
            </p:nvSpPr>
            <p:spPr>
              <a:xfrm>
                <a:off x="4151104" y="89285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D4AD9B1F-F83C-4B03-9DF0-720C9AAA78F2}"/>
                  </a:ext>
                </a:extLst>
              </p:cNvPr>
              <p:cNvSpPr/>
              <p:nvPr/>
            </p:nvSpPr>
            <p:spPr>
              <a:xfrm>
                <a:off x="4454978" y="139752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090210B4-D2DF-4104-B4CF-0267A67E5E89}"/>
                  </a:ext>
                </a:extLst>
              </p:cNvPr>
              <p:cNvSpPr/>
              <p:nvPr/>
            </p:nvSpPr>
            <p:spPr>
              <a:xfrm>
                <a:off x="4342662" y="1967543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5F051BB7-7D57-480C-840F-A526440384FC}"/>
                  </a:ext>
                </a:extLst>
              </p:cNvPr>
              <p:cNvSpPr/>
              <p:nvPr/>
            </p:nvSpPr>
            <p:spPr>
              <a:xfrm>
                <a:off x="4793187" y="996074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id="{B31A3816-0F90-42CB-818A-3B89EDCB52E8}"/>
                  </a:ext>
                </a:extLst>
              </p:cNvPr>
              <p:cNvSpPr/>
              <p:nvPr/>
            </p:nvSpPr>
            <p:spPr>
              <a:xfrm>
                <a:off x="4793187" y="97140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FB7E4316-33B5-440F-8640-78F1DBCD3DDD}"/>
                  </a:ext>
                </a:extLst>
              </p:cNvPr>
              <p:cNvSpPr/>
              <p:nvPr/>
            </p:nvSpPr>
            <p:spPr>
              <a:xfrm>
                <a:off x="4092116" y="327445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id="{F1460969-44FA-44B7-81A1-481760B15661}"/>
                  </a:ext>
                </a:extLst>
              </p:cNvPr>
              <p:cNvSpPr/>
              <p:nvPr/>
            </p:nvSpPr>
            <p:spPr>
              <a:xfrm>
                <a:off x="4350716" y="587111"/>
                <a:ext cx="104263" cy="104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8026079" y="268570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3E3EF3E0-8FCC-4E92-BC41-6FA7F6092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54210"/>
              </p:ext>
            </p:extLst>
          </p:nvPr>
        </p:nvGraphicFramePr>
        <p:xfrm>
          <a:off x="4252119" y="1103909"/>
          <a:ext cx="7420752" cy="532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F0B6FB81-D989-4AB4-9E5E-ECF1DAD3C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063012"/>
              </p:ext>
            </p:extLst>
          </p:nvPr>
        </p:nvGraphicFramePr>
        <p:xfrm>
          <a:off x="418170" y="1385014"/>
          <a:ext cx="3250349" cy="264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412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9BC40FC-8F75-4B38-A9E9-606ED628EFB4}"/>
              </a:ext>
            </a:extLst>
          </p:cNvPr>
          <p:cNvSpPr/>
          <p:nvPr/>
        </p:nvSpPr>
        <p:spPr>
          <a:xfrm>
            <a:off x="4252708" y="0"/>
            <a:ext cx="7819901" cy="6731726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A161721-76F6-4E5A-A987-00686162E8F1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138AFC9F-049A-439A-8F98-4F64C1DBF0EA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6DB7885A-682A-42B5-B69D-FE931B8B8B17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5A0E8008-31BC-440A-AFED-0C2F33D348B7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077C82AD-B28D-43F8-B053-6A376282377A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E0C17F13-D5D5-45CA-8950-938939D9C437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A292295C-770F-45DE-B00A-5DB1F9DE2904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3E411293-DDDF-4D8D-99BD-39262DC21B78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одзаголовок 2">
            <a:extLst>
              <a:ext uri="{FF2B5EF4-FFF2-40B4-BE49-F238E27FC236}">
                <a16:creationId xmlns:a16="http://schemas.microsoft.com/office/drawing/2014/main" id="{5D3D6B63-B9E8-4C8B-9CDF-6F287754CFDF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59" y="289586"/>
            <a:ext cx="2554923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ЛЕКАРСТВЕННОЕ ОБЕСПЕЧЕНИЕ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D22FE92-6B48-431B-B583-50A88F4570D8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1C2F7F9-0372-4A4F-89A0-898E5AC0A0A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165F9B7-8D15-4642-BE03-34F05F783FCB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EC07830-DCEE-472B-A3C9-A65F6CFCE870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F05362E-B7C3-4370-B4FC-CC4440B08FA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B1ED25B-6EBF-4873-B3DA-FC936FFC462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11F3F7-A255-45CA-88A0-1312BBD88C1A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E2C5120-6783-464C-87ED-7E68E98180B9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EA25BBE-FA7F-4BD4-8C2B-23AC602AF086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28F7F8E-95F8-404E-8B3F-29382EB32C48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353018A-E44A-417D-B5DE-43439DDF36DE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4E184FE-D052-4836-AC46-9FE0CE4728E1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FD916B-17F4-4087-9A85-25D113C6CA1F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05179B6-59CD-4047-8B2B-603C0E002415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8EA1C49-609D-4422-8520-A33925AADCAB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D610F10B-DE66-4CFC-89AC-CA14C6A1878E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0668C65-9461-436F-A0ED-F02EFC470129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14 ВЗН (2024 - </a:t>
            </a:r>
            <a:r>
              <a:rPr lang="ru-RU" sz="1400" b="1" dirty="0" err="1">
                <a:solidFill>
                  <a:schemeClr val="bg1"/>
                </a:solidFill>
              </a:rPr>
              <a:t>орфанные</a:t>
            </a:r>
            <a:r>
              <a:rPr lang="ru-RU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52593" y="3692159"/>
            <a:ext cx="3376054" cy="242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СТРУКТУРА ЗАКУПОК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Данные о детализации структуры закупок, в разрезе МНН подтверждают тезис структуры затрат на нозологии. Топ МНН по структуре затрат занимают препараты для терапии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: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Гемофилии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Эфмороктоког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альфа,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Эмицизумаб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Гемолитико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-уремического синдрома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Экулизумаб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),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Мукополисахаридоз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, тип 2 (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Идурсульфаза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Важно отметить, что в структуре закупок порядка 75 % всех закупаемых лекарственных препаратов, для терапии орфанных заболеваний производятся на зарубежных площадках.</a:t>
            </a:r>
          </a:p>
          <a:p>
            <a:pPr algn="l">
              <a:lnSpc>
                <a:spcPct val="100000"/>
              </a:lnSpc>
            </a:pPr>
            <a:endParaRPr lang="ru-RU" sz="1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4F33E8A-6401-4B60-9ABA-4B963F95AE3F}"/>
              </a:ext>
            </a:extLst>
          </p:cNvPr>
          <p:cNvGrpSpPr/>
          <p:nvPr/>
        </p:nvGrpSpPr>
        <p:grpSpPr>
          <a:xfrm>
            <a:off x="7685097" y="254372"/>
            <a:ext cx="1266632" cy="543805"/>
            <a:chOff x="4200910" y="538084"/>
            <a:chExt cx="1575847" cy="676560"/>
          </a:xfrm>
          <a:solidFill>
            <a:schemeClr val="bg2">
              <a:lumMod val="75000"/>
            </a:schemeClr>
          </a:solidFill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702141-89D3-4156-B8CF-721B207D9604}"/>
                </a:ext>
              </a:extLst>
            </p:cNvPr>
            <p:cNvSpPr/>
            <p:nvPr/>
          </p:nvSpPr>
          <p:spPr>
            <a:xfrm>
              <a:off x="4490327" y="805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8A4A25DB-6AB3-496B-A014-3B6B80DC5B13}"/>
                </a:ext>
              </a:extLst>
            </p:cNvPr>
            <p:cNvSpPr/>
            <p:nvPr/>
          </p:nvSpPr>
          <p:spPr>
            <a:xfrm>
              <a:off x="5171343" y="53808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AF69F46-15E6-4662-8DF6-5DB2A375B41E}"/>
                </a:ext>
              </a:extLst>
            </p:cNvPr>
            <p:cNvSpPr/>
            <p:nvPr/>
          </p:nvSpPr>
          <p:spPr>
            <a:xfrm>
              <a:off x="4929908" y="87136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DD69006F-E601-4529-A612-09D9B2DE4631}"/>
                </a:ext>
              </a:extLst>
            </p:cNvPr>
            <p:cNvSpPr/>
            <p:nvPr/>
          </p:nvSpPr>
          <p:spPr>
            <a:xfrm>
              <a:off x="4200910" y="1110382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2AAE53A-77DE-4008-B1B4-99E0192BE1EB}"/>
                </a:ext>
              </a:extLst>
            </p:cNvPr>
            <p:cNvSpPr/>
            <p:nvPr/>
          </p:nvSpPr>
          <p:spPr>
            <a:xfrm>
              <a:off x="4678875" y="7590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A9BBC113-2518-4CA5-B836-62D7D15958ED}"/>
                </a:ext>
              </a:extLst>
            </p:cNvPr>
            <p:cNvSpPr/>
            <p:nvPr/>
          </p:nvSpPr>
          <p:spPr>
            <a:xfrm>
              <a:off x="4322504" y="10353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9D7AEAEF-7D3B-4C2E-A9A8-D98CE915FD67}"/>
                </a:ext>
              </a:extLst>
            </p:cNvPr>
            <p:cNvSpPr/>
            <p:nvPr/>
          </p:nvSpPr>
          <p:spPr>
            <a:xfrm>
              <a:off x="4551581" y="1032863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D7C72B5-9568-4AD6-95E9-CDFC7CE7F565}"/>
                </a:ext>
              </a:extLst>
            </p:cNvPr>
            <p:cNvSpPr/>
            <p:nvPr/>
          </p:nvSpPr>
          <p:spPr>
            <a:xfrm>
              <a:off x="5132236" y="91557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361E1A28-88CF-4F73-B433-568F624B22E7}"/>
                </a:ext>
              </a:extLst>
            </p:cNvPr>
            <p:cNvSpPr/>
            <p:nvPr/>
          </p:nvSpPr>
          <p:spPr>
            <a:xfrm>
              <a:off x="5672494" y="735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C23DDCA4-734D-4CBC-8E31-5B7CF4CD7BA4}"/>
                </a:ext>
              </a:extLst>
            </p:cNvPr>
            <p:cNvSpPr/>
            <p:nvPr/>
          </p:nvSpPr>
          <p:spPr>
            <a:xfrm>
              <a:off x="5258067" y="74074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6D021772-3394-4166-A071-36B95606CEE1}"/>
                </a:ext>
              </a:extLst>
            </p:cNvPr>
            <p:cNvSpPr/>
            <p:nvPr/>
          </p:nvSpPr>
          <p:spPr>
            <a:xfrm>
              <a:off x="5416285" y="624389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78C7DA0B-C46B-468C-9F9F-F1420277179D}"/>
                </a:ext>
              </a:extLst>
            </p:cNvPr>
            <p:cNvSpPr/>
            <p:nvPr/>
          </p:nvSpPr>
          <p:spPr>
            <a:xfrm>
              <a:off x="4231403" y="662806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AFFCE78-0703-439C-8595-9BD6418229B0}"/>
                </a:ext>
              </a:extLst>
            </p:cNvPr>
            <p:cNvSpPr/>
            <p:nvPr/>
          </p:nvSpPr>
          <p:spPr>
            <a:xfrm>
              <a:off x="4783138" y="956788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0BC11EC9-4C16-4E4E-B96C-6195641AE988}"/>
                </a:ext>
              </a:extLst>
            </p:cNvPr>
            <p:cNvSpPr/>
            <p:nvPr/>
          </p:nvSpPr>
          <p:spPr>
            <a:xfrm>
              <a:off x="4970671" y="108499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BD95A144-231B-4248-A10A-4473373BE6D2}"/>
                </a:ext>
              </a:extLst>
            </p:cNvPr>
            <p:cNvSpPr/>
            <p:nvPr/>
          </p:nvSpPr>
          <p:spPr>
            <a:xfrm>
              <a:off x="5001857" y="64979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2" name="Диаграмма 71">
            <a:extLst>
              <a:ext uri="{FF2B5EF4-FFF2-40B4-BE49-F238E27FC236}">
                <a16:creationId xmlns:a16="http://schemas.microsoft.com/office/drawing/2014/main" id="{683CCD4C-8BF3-443F-9742-8F11E8216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270656"/>
              </p:ext>
            </p:extLst>
          </p:nvPr>
        </p:nvGraphicFramePr>
        <p:xfrm>
          <a:off x="87224" y="1408807"/>
          <a:ext cx="3609765" cy="214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96E1DA9B-1AF7-4E9C-B706-54A80666D5EC}"/>
              </a:ext>
            </a:extLst>
          </p:cNvPr>
          <p:cNvSpPr/>
          <p:nvPr/>
        </p:nvSpPr>
        <p:spPr>
          <a:xfrm>
            <a:off x="1177475" y="1608207"/>
            <a:ext cx="1409858" cy="14098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10,4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accent1"/>
                </a:solidFill>
              </a:rPr>
              <a:t>ИЗ</a:t>
            </a:r>
          </a:p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41,9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BFB32773-7AB0-4736-8BB2-A07807E9B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889632"/>
              </p:ext>
            </p:extLst>
          </p:nvPr>
        </p:nvGraphicFramePr>
        <p:xfrm>
          <a:off x="4252707" y="1042389"/>
          <a:ext cx="7819901" cy="552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781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F3B97B3-7935-40E6-AA41-37EAE916FCDF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5286E24-8CCF-4564-BE0D-4E1B25CFDD65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BAACBC20-5292-4252-BFDF-8AA593C12A3D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76C794ED-7493-476F-A21E-D044DB591808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F8031F33-A2E2-44EF-84C6-C416CA3C32FD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A383A1EA-54D2-4AC8-BCA3-D19BC848F5E0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203AA074-E742-4946-A28C-1DBDB1596CB9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0C94ACF-C8B7-49EA-BA03-0DBE4CF4E47E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866F1-9E44-4FDE-ABD9-649D5F3BB5D5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одзаголовок 2">
            <a:extLst>
              <a:ext uri="{FF2B5EF4-FFF2-40B4-BE49-F238E27FC236}">
                <a16:creationId xmlns:a16="http://schemas.microsoft.com/office/drawing/2014/main" id="{04C0BC41-13C7-4C61-8684-03B7D4EDF448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AA14A163-0687-40BC-91B3-DC0971E553C8}"/>
              </a:ext>
            </a:extLst>
          </p:cNvPr>
          <p:cNvSpPr txBox="1">
            <a:spLocks/>
          </p:cNvSpPr>
          <p:nvPr/>
        </p:nvSpPr>
        <p:spPr>
          <a:xfrm>
            <a:off x="1012176" y="3049437"/>
            <a:ext cx="2408902" cy="98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6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06478" y="3877458"/>
            <a:ext cx="3265006" cy="2351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СТРУКТУРНЫЕ ТЕНДЕНЦИИ (ПЕРЕКЛЮЧЕНИЯ)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В период заявочной компании 2023-2024 г, Федеральный центр зафиксировал факт 1376 случаев переключений пациентов на лекарственные препараты в  структуре 11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орфанных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заболеваний, что привело к удорожанию годовой заявки более чем на 22 млн. руб. Лидером в структуре переключений с долей 98,7 % стала Гемофилия.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Показательным с точки зрения изучения изменений структуры потребности является отслеживание переключений недавно введенные в перечень программы лекарственные препараты.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На примере топ-10 наиболее емких с количественной точки зрения  схем нозологической группы Гемофилия, наблюдается значительный перекос в сторону перевода на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+mj-lt"/>
                <a:cs typeface="Arial" panose="020B0604020202020204" pitchFamily="34" charset="0"/>
              </a:rPr>
              <a:t>Эфмороктоког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 альфа (выявлено 567 переключений).</a:t>
            </a: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7B8B475D-6166-4C0A-B60A-80A64A6BD53C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14 ВЗН (2024 - </a:t>
            </a:r>
            <a:r>
              <a:rPr lang="ru-RU" sz="1400" b="1" dirty="0" err="1">
                <a:solidFill>
                  <a:schemeClr val="bg1"/>
                </a:solidFill>
              </a:rPr>
              <a:t>орфанные</a:t>
            </a:r>
            <a:r>
              <a:rPr lang="ru-RU" sz="1400" b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AD7A210-4581-4DAC-BE49-E7B2679C0195}"/>
              </a:ext>
            </a:extLst>
          </p:cNvPr>
          <p:cNvGrpSpPr/>
          <p:nvPr/>
        </p:nvGrpSpPr>
        <p:grpSpPr>
          <a:xfrm>
            <a:off x="1708567" y="3202719"/>
            <a:ext cx="823913" cy="369332"/>
            <a:chOff x="1708567" y="3202719"/>
            <a:chExt cx="823913" cy="369332"/>
          </a:xfrm>
        </p:grpSpPr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74B532BF-C74B-409E-88ED-A2759D2B2B51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F5B5E23-348C-4B1E-840A-156F181FB24A}"/>
                </a:ext>
              </a:extLst>
            </p:cNvPr>
            <p:cNvSpPr txBox="1"/>
            <p:nvPr/>
          </p:nvSpPr>
          <p:spPr>
            <a:xfrm>
              <a:off x="1709736" y="3202719"/>
              <a:ext cx="784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980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(4,8 %)</a:t>
              </a:r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BED840BD-AB36-4BAD-A93E-0C4428D4F2B6}"/>
              </a:ext>
            </a:extLst>
          </p:cNvPr>
          <p:cNvGrpSpPr/>
          <p:nvPr/>
        </p:nvGrpSpPr>
        <p:grpSpPr>
          <a:xfrm rot="5400000">
            <a:off x="8135458" y="-252092"/>
            <a:ext cx="870946" cy="1587195"/>
            <a:chOff x="3813885" y="97140"/>
            <a:chExt cx="1083565" cy="1974665"/>
          </a:xfrm>
          <a:solidFill>
            <a:schemeClr val="bg1">
              <a:lumMod val="65000"/>
            </a:schemeClr>
          </a:solidFill>
        </p:grpSpPr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FFA78242-CA3B-44F3-819F-02BAC9C5367F}"/>
                </a:ext>
              </a:extLst>
            </p:cNvPr>
            <p:cNvSpPr/>
            <p:nvPr/>
          </p:nvSpPr>
          <p:spPr>
            <a:xfrm>
              <a:off x="3813885" y="135724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F90ACE61-FCA0-4949-A530-5D9C83593FBE}"/>
                </a:ext>
              </a:extLst>
            </p:cNvPr>
            <p:cNvSpPr/>
            <p:nvPr/>
          </p:nvSpPr>
          <p:spPr>
            <a:xfrm>
              <a:off x="4151104" y="892850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5A6F1B99-6C91-4310-A4A8-955D74630982}"/>
                </a:ext>
              </a:extLst>
            </p:cNvPr>
            <p:cNvSpPr/>
            <p:nvPr/>
          </p:nvSpPr>
          <p:spPr>
            <a:xfrm>
              <a:off x="4454978" y="139752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E7025295-7D32-4DFD-A29C-DF0BF9E95ADD}"/>
                </a:ext>
              </a:extLst>
            </p:cNvPr>
            <p:cNvSpPr/>
            <p:nvPr/>
          </p:nvSpPr>
          <p:spPr>
            <a:xfrm>
              <a:off x="4342662" y="1967543"/>
              <a:ext cx="104263" cy="1042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230CD133-9E0F-4E27-A886-DCEE8E826DCA}"/>
                </a:ext>
              </a:extLst>
            </p:cNvPr>
            <p:cNvSpPr/>
            <p:nvPr/>
          </p:nvSpPr>
          <p:spPr>
            <a:xfrm>
              <a:off x="4793187" y="996074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3B55ECA4-2354-442F-B6C8-7DA61AE6A626}"/>
                </a:ext>
              </a:extLst>
            </p:cNvPr>
            <p:cNvSpPr/>
            <p:nvPr/>
          </p:nvSpPr>
          <p:spPr>
            <a:xfrm>
              <a:off x="4793187" y="97140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5ACACE79-B980-4BDB-A897-C46BE3497E34}"/>
                </a:ext>
              </a:extLst>
            </p:cNvPr>
            <p:cNvSpPr/>
            <p:nvPr/>
          </p:nvSpPr>
          <p:spPr>
            <a:xfrm>
              <a:off x="4092116" y="327445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2693E81B-78B7-4AD4-B321-778DB59EDF04}"/>
                </a:ext>
              </a:extLst>
            </p:cNvPr>
            <p:cNvSpPr/>
            <p:nvPr/>
          </p:nvSpPr>
          <p:spPr>
            <a:xfrm>
              <a:off x="4350716" y="587111"/>
              <a:ext cx="104263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Овал 137">
            <a:extLst>
              <a:ext uri="{FF2B5EF4-FFF2-40B4-BE49-F238E27FC236}">
                <a16:creationId xmlns:a16="http://schemas.microsoft.com/office/drawing/2014/main" id="{16758BA2-BDB8-4315-9B2B-D8E724D9ECAC}"/>
              </a:ext>
            </a:extLst>
          </p:cNvPr>
          <p:cNvSpPr/>
          <p:nvPr/>
        </p:nvSpPr>
        <p:spPr>
          <a:xfrm>
            <a:off x="10187679" y="64789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9EB7F49-4824-4775-A3E4-BD1B83C1B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43335"/>
              </p:ext>
            </p:extLst>
          </p:nvPr>
        </p:nvGraphicFramePr>
        <p:xfrm>
          <a:off x="4686964" y="1642118"/>
          <a:ext cx="6874157" cy="39574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6252">
                  <a:extLst>
                    <a:ext uri="{9D8B030D-6E8A-4147-A177-3AD203B41FA5}">
                      <a16:colId xmlns:a16="http://schemas.microsoft.com/office/drawing/2014/main" val="834175033"/>
                    </a:ext>
                  </a:extLst>
                </a:gridCol>
                <a:gridCol w="4025246">
                  <a:extLst>
                    <a:ext uri="{9D8B030D-6E8A-4147-A177-3AD203B41FA5}">
                      <a16:colId xmlns:a16="http://schemas.microsoft.com/office/drawing/2014/main" val="771248783"/>
                    </a:ext>
                  </a:extLst>
                </a:gridCol>
                <a:gridCol w="1832659">
                  <a:extLst>
                    <a:ext uri="{9D8B030D-6E8A-4147-A177-3AD203B41FA5}">
                      <a16:colId xmlns:a16="http://schemas.microsoft.com/office/drawing/2014/main" val="978523712"/>
                    </a:ext>
                  </a:extLst>
                </a:gridCol>
              </a:tblGrid>
              <a:tr h="308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МЕСТО В ТОПЕ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СХЕМА ПЕРЕКЛЮЧЕНИЯ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КОЛ-ВО ПЕРЕКЛЮЧЕНИЙ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21269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альфа=&gt;</a:t>
                      </a:r>
                      <a:r>
                        <a:rPr lang="ru-RU" sz="1050" u="none" strike="noStrike" dirty="0" err="1">
                          <a:effectLst/>
                        </a:rPr>
                        <a:t>Эфмороктоког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альфа*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7237"/>
                  </a:ext>
                </a:extLst>
              </a:tr>
              <a:tr h="425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Фактор свертывания крови VIII=&gt;Фактор свертывания крови </a:t>
                      </a:r>
                      <a:r>
                        <a:rPr lang="ru-RU" sz="1050" u="none" strike="noStrike" dirty="0" err="1">
                          <a:effectLst/>
                        </a:rPr>
                        <a:t>VIII+Фактор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</a:rPr>
                        <a:t>Виллебранда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425690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Мороктоког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альфа=&gt;</a:t>
                      </a:r>
                      <a:r>
                        <a:rPr lang="ru-RU" sz="1050" u="none" strike="noStrike" dirty="0" err="1">
                          <a:effectLst/>
                        </a:rPr>
                        <a:t>Эфмороктоког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альфа*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139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843310"/>
                  </a:ext>
                </a:extLst>
              </a:tr>
              <a:tr h="4148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Фактор свертывания крови VIII=&gt;</a:t>
                      </a:r>
                      <a:r>
                        <a:rPr lang="ru-RU" sz="1050" u="none" strike="noStrike" dirty="0" err="1">
                          <a:effectLst/>
                        </a:rPr>
                        <a:t>Эфмороктоког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альфа*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48270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Лоноктоког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альфа=&gt;</a:t>
                      </a:r>
                      <a:r>
                        <a:rPr lang="ru-RU" sz="1050" u="none" strike="noStrike" dirty="0" err="1">
                          <a:effectLst/>
                        </a:rPr>
                        <a:t>Эфмороктоког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альфа*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88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81008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Руриоктоког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 </a:t>
                      </a:r>
                      <a:r>
                        <a:rPr lang="ru-RU" sz="1050" u="none" strike="noStrike" dirty="0" err="1">
                          <a:effectLst/>
                        </a:rPr>
                        <a:t>пэгол</a:t>
                      </a:r>
                      <a:r>
                        <a:rPr lang="ru-RU" sz="1050" u="none" strike="noStrike" dirty="0">
                          <a:effectLst/>
                        </a:rPr>
                        <a:t>=&gt;</a:t>
                      </a:r>
                      <a:r>
                        <a:rPr lang="ru-RU" sz="1050" u="none" strike="noStrike" dirty="0" err="1">
                          <a:effectLst/>
                        </a:rPr>
                        <a:t>Эфмороктоког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альфа*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42213"/>
                  </a:ext>
                </a:extLst>
              </a:tr>
              <a:tr h="418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Фактор свертывания крови VIII=&gt;</a:t>
                      </a:r>
                      <a:r>
                        <a:rPr lang="ru-RU" sz="1050" u="none" strike="noStrike" dirty="0" err="1">
                          <a:effectLst/>
                        </a:rPr>
                        <a:t>Симоктоког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 (фактор свертывания крови VIII человеческий рекомбинантный)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282947"/>
                  </a:ext>
                </a:extLst>
              </a:tr>
              <a:tr h="356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альфа=&gt;</a:t>
                      </a:r>
                      <a:r>
                        <a:rPr lang="ru-RU" sz="1050" u="none" strike="noStrike" dirty="0" err="1">
                          <a:effectLst/>
                        </a:rPr>
                        <a:t>Симоктоког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 (фактор свертывания крови VIII человеческий рекомбинантный)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595836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</a:rPr>
                        <a:t>Руриоктоког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 </a:t>
                      </a:r>
                      <a:r>
                        <a:rPr lang="ru-RU" sz="1050" u="none" strike="noStrike" dirty="0" err="1">
                          <a:effectLst/>
                        </a:rPr>
                        <a:t>пэгол</a:t>
                      </a:r>
                      <a:r>
                        <a:rPr lang="ru-RU" sz="1050" u="none" strike="noStrike" dirty="0">
                          <a:effectLst/>
                        </a:rPr>
                        <a:t>=&gt;</a:t>
                      </a:r>
                      <a:r>
                        <a:rPr lang="ru-RU" sz="1050" u="none" strike="noStrike" dirty="0" err="1">
                          <a:effectLst/>
                        </a:rPr>
                        <a:t>Октоког</a:t>
                      </a:r>
                      <a:r>
                        <a:rPr lang="ru-RU" sz="1050" u="none" strike="noStrike" dirty="0">
                          <a:effectLst/>
                        </a:rPr>
                        <a:t> альфа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418390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Фактор свертывания крови VIII=&gt;</a:t>
                      </a:r>
                      <a:r>
                        <a:rPr lang="ru-RU" sz="1050" u="none" strike="noStrike" dirty="0" err="1">
                          <a:effectLst/>
                        </a:rPr>
                        <a:t>Эмицизумаб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22" marR="2922" marT="29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0612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029132-7D99-4457-A36B-15A100D8BEEE}"/>
              </a:ext>
            </a:extLst>
          </p:cNvPr>
          <p:cNvSpPr txBox="1"/>
          <p:nvPr/>
        </p:nvSpPr>
        <p:spPr>
          <a:xfrm>
            <a:off x="4562012" y="1295761"/>
            <a:ext cx="629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ТОП 10 СХЕМ ПЕРЕКЛЮЧЕНИЙ ТЕРАПИИ В РАЗРЕЗЕ НОЗОЛОГИЧСКОЙ ГРУППЫ ГЕМОФИЛИЯ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5D2E0B3-5FAA-4981-84E6-C3A694C67D6D}"/>
              </a:ext>
            </a:extLst>
          </p:cNvPr>
          <p:cNvGrpSpPr/>
          <p:nvPr/>
        </p:nvGrpSpPr>
        <p:grpSpPr>
          <a:xfrm>
            <a:off x="130165" y="1341639"/>
            <a:ext cx="2271247" cy="2271247"/>
            <a:chOff x="222918" y="1372917"/>
            <a:chExt cx="2271247" cy="2271247"/>
          </a:xfrm>
        </p:grpSpPr>
        <p:graphicFrame>
          <p:nvGraphicFramePr>
            <p:cNvPr id="47" name="Диаграмма 46">
              <a:extLst>
                <a:ext uri="{FF2B5EF4-FFF2-40B4-BE49-F238E27FC236}">
                  <a16:creationId xmlns:a16="http://schemas.microsoft.com/office/drawing/2014/main" id="{A02237D2-7D12-431C-985B-35C111DA2FF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1282246"/>
                </p:ext>
              </p:extLst>
            </p:nvPr>
          </p:nvGraphicFramePr>
          <p:xfrm>
            <a:off x="222918" y="1372917"/>
            <a:ext cx="2271247" cy="2271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AEABE89B-3EDC-4329-BD37-5C16883BF0E8}"/>
                </a:ext>
              </a:extLst>
            </p:cNvPr>
            <p:cNvSpPr/>
            <p:nvPr/>
          </p:nvSpPr>
          <p:spPr>
            <a:xfrm>
              <a:off x="770025" y="1936910"/>
              <a:ext cx="1236213" cy="10468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/>
                  </a:solidFill>
                </a:rPr>
                <a:t>1376</a:t>
              </a:r>
            </a:p>
            <a:p>
              <a:pPr algn="ctr"/>
              <a:r>
                <a:rPr lang="ru-RU" sz="1100" b="1" dirty="0" err="1">
                  <a:solidFill>
                    <a:schemeClr val="accent6"/>
                  </a:solidFill>
                </a:rPr>
                <a:t>Переключ-ений</a:t>
              </a:r>
              <a:endParaRPr lang="ru-RU" sz="105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1D75170-35A4-4630-8525-C18F478F7E4C}"/>
              </a:ext>
            </a:extLst>
          </p:cNvPr>
          <p:cNvGrpSpPr/>
          <p:nvPr/>
        </p:nvGrpSpPr>
        <p:grpSpPr>
          <a:xfrm>
            <a:off x="2283656" y="1979025"/>
            <a:ext cx="1660963" cy="935309"/>
            <a:chOff x="1565449" y="2944390"/>
            <a:chExt cx="1080002" cy="60816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1EF25795-3C8D-4820-B9B1-AE09854CB081}"/>
                </a:ext>
              </a:extLst>
            </p:cNvPr>
            <p:cNvSpPr/>
            <p:nvPr/>
          </p:nvSpPr>
          <p:spPr>
            <a:xfrm>
              <a:off x="1565449" y="2944390"/>
              <a:ext cx="1080002" cy="60816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900" b="1" dirty="0"/>
                <a:t>РОСТ СТОИМОСТИ</a:t>
              </a:r>
              <a:br>
                <a:rPr lang="ru-RU" sz="900" b="1" dirty="0"/>
              </a:br>
              <a:r>
                <a:rPr lang="ru-RU" sz="900" b="1" dirty="0"/>
                <a:t> ЗАЯВКИ</a:t>
              </a:r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7F8C9FB9-5B9C-4120-9E6C-B488E73CAA15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73F636-D2FA-4C4F-9332-6752E495F41E}"/>
                </a:ext>
              </a:extLst>
            </p:cNvPr>
            <p:cNvSpPr txBox="1"/>
            <p:nvPr/>
          </p:nvSpPr>
          <p:spPr>
            <a:xfrm>
              <a:off x="1680497" y="3286346"/>
              <a:ext cx="848360" cy="20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22,3 млн. руб.</a:t>
              </a:r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8EAE95C-4543-47E7-B4F1-AFB30405316F}"/>
              </a:ext>
            </a:extLst>
          </p:cNvPr>
          <p:cNvCxnSpPr>
            <a:endCxn id="50" idx="1"/>
          </p:cNvCxnSpPr>
          <p:nvPr/>
        </p:nvCxnSpPr>
        <p:spPr>
          <a:xfrm flipV="1">
            <a:off x="2021505" y="2446682"/>
            <a:ext cx="262152" cy="3984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4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ED5F9C67-0C63-4818-8CD4-000B3FF87D4C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8F77D8E-8EEC-47F2-B233-38C41B601EDA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7E17DB72-DF0B-43BB-8F8F-E494EDACF1D0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4A2204F6-261F-4697-8202-F5DFF6E76293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A7351807-54A9-49F4-B1EA-85FD6C9E404C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D9C36D21-CA3F-4AEA-A693-D4611BFCD561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92FE0DE-394E-4EA7-A73E-C6B9D5165B8E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BE58A8F6-17BB-4E78-B00D-7DFD16D95A2A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C406592A-3AE4-4D5B-BDB2-29B7A091162E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одзаголовок 2">
            <a:extLst>
              <a:ext uri="{FF2B5EF4-FFF2-40B4-BE49-F238E27FC236}">
                <a16:creationId xmlns:a16="http://schemas.microsoft.com/office/drawing/2014/main" id="{23D65034-BBC5-40D9-8F5C-A7F29D8C33CE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06478" y="3877458"/>
            <a:ext cx="3265006" cy="2351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ОРФАННЫЕ ЗАБОЛЕВАНИЯ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За последние 3 года существования программы, перечень прибавил 28 нозологических групп. Из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перечня заболеваний программы Круг Добра, 32 из 75 обеспечиваются лекарственными препаратами зарегистрированными на территории Российской Федерации. 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За последние 3 года численность пациентов получающих терапию, зарегистрированными лекарственными препаратами выросла более чем в 3 раза.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При этом долевое соотношение пациентов с одобренной потребностью на ЛП зарегистрированные на территории РФ составляет 84 % (5131 пациент).</a:t>
            </a:r>
          </a:p>
        </p:txBody>
      </p:sp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8341CC1F-4004-4D8A-A6A0-A5D878A1D3D8}"/>
              </a:ext>
            </a:extLst>
          </p:cNvPr>
          <p:cNvGraphicFramePr>
            <a:graphicFrameLocks/>
          </p:cNvGraphicFramePr>
          <p:nvPr/>
        </p:nvGraphicFramePr>
        <p:xfrm>
          <a:off x="218692" y="13227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7B8B475D-6166-4C0A-B60A-80A64A6BD53C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(2024)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D563C8F-384D-43EF-A6F9-EE2A921BCD6C}"/>
              </a:ext>
            </a:extLst>
          </p:cNvPr>
          <p:cNvGrpSpPr/>
          <p:nvPr/>
        </p:nvGrpSpPr>
        <p:grpSpPr>
          <a:xfrm>
            <a:off x="304800" y="1309500"/>
            <a:ext cx="1800000" cy="1811544"/>
            <a:chOff x="369796" y="1633080"/>
            <a:chExt cx="1800000" cy="1811544"/>
          </a:xfrm>
        </p:grpSpPr>
        <p:graphicFrame>
          <p:nvGraphicFramePr>
            <p:cNvPr id="39" name="Диаграмма 38">
              <a:extLst>
                <a:ext uri="{FF2B5EF4-FFF2-40B4-BE49-F238E27FC236}">
                  <a16:creationId xmlns:a16="http://schemas.microsoft.com/office/drawing/2014/main" id="{BEB84250-3EBE-415B-AFD3-1E2F26145DA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4042267"/>
                </p:ext>
              </p:extLst>
            </p:nvPr>
          </p:nvGraphicFramePr>
          <p:xfrm>
            <a:off x="369796" y="1644624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CD2399D-8A89-4D90-98C4-256A79384604}"/>
                </a:ext>
              </a:extLst>
            </p:cNvPr>
            <p:cNvSpPr/>
            <p:nvPr/>
          </p:nvSpPr>
          <p:spPr>
            <a:xfrm>
              <a:off x="369796" y="1633080"/>
              <a:ext cx="1800000" cy="180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1"/>
                  </a:solidFill>
                </a:rPr>
                <a:t>32</a:t>
              </a:r>
            </a:p>
            <a:p>
              <a:pPr algn="ctr"/>
              <a:r>
                <a:rPr lang="ru-RU" sz="1000" b="1" dirty="0">
                  <a:solidFill>
                    <a:schemeClr val="accent1"/>
                  </a:solidFill>
                </a:rPr>
                <a:t>ИЗ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75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56415FB-3036-4C30-A248-164D08D9BE89}"/>
              </a:ext>
            </a:extLst>
          </p:cNvPr>
          <p:cNvGrpSpPr/>
          <p:nvPr/>
        </p:nvGrpSpPr>
        <p:grpSpPr>
          <a:xfrm>
            <a:off x="2104800" y="1327959"/>
            <a:ext cx="1800000" cy="1834836"/>
            <a:chOff x="2631353" y="1608127"/>
            <a:chExt cx="1800000" cy="1834836"/>
          </a:xfrm>
        </p:grpSpPr>
        <p:graphicFrame>
          <p:nvGraphicFramePr>
            <p:cNvPr id="44" name="Диаграмма 43">
              <a:extLst>
                <a:ext uri="{FF2B5EF4-FFF2-40B4-BE49-F238E27FC236}">
                  <a16:creationId xmlns:a16="http://schemas.microsoft.com/office/drawing/2014/main" id="{9E3DE1B5-9B85-45C3-9263-2F4CAD6DCBD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3208599"/>
                </p:ext>
              </p:extLst>
            </p:nvPr>
          </p:nvGraphicFramePr>
          <p:xfrm>
            <a:off x="2631353" y="1642963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DDE9F41A-D32A-49A6-8BC7-783369B12D87}"/>
                </a:ext>
              </a:extLst>
            </p:cNvPr>
            <p:cNvSpPr/>
            <p:nvPr/>
          </p:nvSpPr>
          <p:spPr>
            <a:xfrm>
              <a:off x="2631353" y="1608127"/>
              <a:ext cx="1800000" cy="180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1"/>
                  </a:solidFill>
                </a:rPr>
                <a:t>5131</a:t>
              </a:r>
            </a:p>
            <a:p>
              <a:pPr algn="ctr"/>
              <a:r>
                <a:rPr lang="ru-RU" sz="1000" b="1" dirty="0">
                  <a:solidFill>
                    <a:schemeClr val="accent1"/>
                  </a:solidFill>
                </a:rPr>
                <a:t>ИЗ</a:t>
              </a:r>
            </a:p>
            <a:p>
              <a:pPr algn="ctr"/>
              <a:r>
                <a:rPr lang="ru-RU" sz="1600" b="1" dirty="0">
                  <a:solidFill>
                    <a:schemeClr val="bg1">
                      <a:lumMod val="65000"/>
                    </a:schemeClr>
                  </a:solidFill>
                </a:rPr>
                <a:t>6121</a:t>
              </a:r>
              <a:endParaRPr lang="ru-RU" sz="28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77A36A3-3CA8-48F0-9A47-2BED33B112BF}"/>
              </a:ext>
            </a:extLst>
          </p:cNvPr>
          <p:cNvGrpSpPr/>
          <p:nvPr/>
        </p:nvGrpSpPr>
        <p:grpSpPr>
          <a:xfrm>
            <a:off x="651656" y="3134442"/>
            <a:ext cx="1080002" cy="608163"/>
            <a:chOff x="1569353" y="2913343"/>
            <a:chExt cx="1080002" cy="608163"/>
          </a:xfrm>
          <a:solidFill>
            <a:schemeClr val="accent1"/>
          </a:solidFill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91AC358-52D6-4B4C-B51D-D7966D29F411}"/>
                </a:ext>
              </a:extLst>
            </p:cNvPr>
            <p:cNvSpPr/>
            <p:nvPr/>
          </p:nvSpPr>
          <p:spPr>
            <a:xfrm>
              <a:off x="1569353" y="2913343"/>
              <a:ext cx="1080002" cy="6081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800" b="1" dirty="0"/>
                <a:t>ПРИРОСТ НОЗОЛОГИЙ</a:t>
              </a: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B4E098B-43A0-40E2-BDB5-C9A18BB9FC2C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EBC325-A460-4BA3-9310-2C36607D510E}"/>
                </a:ext>
              </a:extLst>
            </p:cNvPr>
            <p:cNvSpPr txBox="1"/>
            <p:nvPr/>
          </p:nvSpPr>
          <p:spPr>
            <a:xfrm>
              <a:off x="1708567" y="3266784"/>
              <a:ext cx="784430" cy="2539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</a:rPr>
                <a:t>5  ОЗ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89A4848-D458-4D8C-84E5-D5D1C24BB5C1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AFC92C2C-AEFA-402B-946B-350DF0F1412F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C6243464-7CA3-4AE8-AE59-786CC80057CE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8467551-EC47-4D70-9946-5B274565A4FE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FD8864F-F0A6-473F-8E44-DACC5BCEEE14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9B3EDA3-F30B-4CA2-949A-CC3A82F8AE9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BF794641-DEE2-49DC-950A-F66686AA2C16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43D074A-3498-4024-9A3F-2C474ECCA6B1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AC07FD6C-30A3-46E6-A347-D3AF242D510A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4CCDCF9-9007-4D5C-9309-F97538979D0D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4519524-11E9-4E58-ACDE-D2080F0F7FE5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58A0026-1071-4036-98B7-9C27DCCC0690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26256BE8-257F-4729-B150-6E4B2D1D2F3E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89C52C12-2527-4C03-9936-8FCD4D73F4F1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9C3F35E-1395-4764-9873-5A5C970252E1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2BA633AA-5759-4CC1-B628-ABBB938C32A2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B1C8394-EB79-4EA9-95B0-C89EFDC6F5F9}"/>
              </a:ext>
            </a:extLst>
          </p:cNvPr>
          <p:cNvGrpSpPr/>
          <p:nvPr/>
        </p:nvGrpSpPr>
        <p:grpSpPr>
          <a:xfrm rot="453725">
            <a:off x="7009634" y="-530281"/>
            <a:ext cx="1626081" cy="1152648"/>
            <a:chOff x="8830557" y="6248708"/>
            <a:chExt cx="1626081" cy="1152648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A78CD0BD-3F89-40A0-89EE-CD5A18C67C24}"/>
                </a:ext>
              </a:extLst>
            </p:cNvPr>
            <p:cNvSpPr/>
            <p:nvPr/>
          </p:nvSpPr>
          <p:spPr>
            <a:xfrm>
              <a:off x="8830557" y="6248708"/>
              <a:ext cx="1108401" cy="11084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37FA3C70-51F5-4967-B707-F5A316B89C6A}"/>
                </a:ext>
              </a:extLst>
            </p:cNvPr>
            <p:cNvSpPr/>
            <p:nvPr/>
          </p:nvSpPr>
          <p:spPr>
            <a:xfrm>
              <a:off x="9542238" y="6486956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4C93D18-2B68-43CC-91DC-055FF0239C64}"/>
              </a:ext>
            </a:extLst>
          </p:cNvPr>
          <p:cNvGrpSpPr/>
          <p:nvPr/>
        </p:nvGrpSpPr>
        <p:grpSpPr>
          <a:xfrm>
            <a:off x="2451656" y="3146418"/>
            <a:ext cx="1080002" cy="608163"/>
            <a:chOff x="1569353" y="2913343"/>
            <a:chExt cx="1080002" cy="608163"/>
          </a:xfrm>
          <a:solidFill>
            <a:schemeClr val="accent1"/>
          </a:solidFill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CC21622A-D668-40F8-B93C-663BB910E960}"/>
                </a:ext>
              </a:extLst>
            </p:cNvPr>
            <p:cNvSpPr/>
            <p:nvPr/>
          </p:nvSpPr>
          <p:spPr>
            <a:xfrm>
              <a:off x="1569353" y="2913343"/>
              <a:ext cx="1080002" cy="6081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800" b="1" dirty="0"/>
                <a:t>ПРИРОСТ ПАЦИЕНТОВ</a:t>
              </a:r>
            </a:p>
          </p:txBody>
        </p: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71C3D8C2-DB57-4FF4-B486-F764DC18236B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8D11A34-8C84-4C36-8548-67F9B80E03F7}"/>
                </a:ext>
              </a:extLst>
            </p:cNvPr>
            <p:cNvSpPr txBox="1"/>
            <p:nvPr/>
          </p:nvSpPr>
          <p:spPr>
            <a:xfrm>
              <a:off x="1708567" y="3266784"/>
              <a:ext cx="784430" cy="2539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</a:rPr>
                <a:t>3559</a:t>
              </a:r>
            </a:p>
          </p:txBody>
        </p:sp>
      </p:grpSp>
      <p:graphicFrame>
        <p:nvGraphicFramePr>
          <p:cNvPr id="82" name="Диаграмма 81">
            <a:extLst>
              <a:ext uri="{FF2B5EF4-FFF2-40B4-BE49-F238E27FC236}">
                <a16:creationId xmlns:a16="http://schemas.microsoft.com/office/drawing/2014/main" id="{11401785-376C-4E1D-B0CC-BF6D66F39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745570"/>
              </p:ext>
            </p:extLst>
          </p:nvPr>
        </p:nvGraphicFramePr>
        <p:xfrm>
          <a:off x="4252707" y="1105295"/>
          <a:ext cx="7521123" cy="510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0526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59E1C60-7BD2-41D7-95A9-859386F875AB}"/>
              </a:ext>
            </a:extLst>
          </p:cNvPr>
          <p:cNvSpPr/>
          <p:nvPr/>
        </p:nvSpPr>
        <p:spPr>
          <a:xfrm>
            <a:off x="4252708" y="121463"/>
            <a:ext cx="7819901" cy="644695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D4E09640-92A5-442A-8588-A59F458A2CD0}"/>
              </a:ext>
            </a:extLst>
          </p:cNvPr>
          <p:cNvGrpSpPr/>
          <p:nvPr/>
        </p:nvGrpSpPr>
        <p:grpSpPr>
          <a:xfrm>
            <a:off x="148479" y="6053584"/>
            <a:ext cx="574168" cy="477053"/>
            <a:chOff x="4376964" y="549541"/>
            <a:chExt cx="714336" cy="593512"/>
          </a:xfrm>
          <a:solidFill>
            <a:schemeClr val="bg1">
              <a:lumMod val="65000"/>
            </a:schemeClr>
          </a:solidFill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741B30ED-FFF4-4888-903A-073FC5591B96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5C5E4084-34B6-4D01-9031-F51DECE11926}"/>
                </a:ext>
              </a:extLst>
            </p:cNvPr>
            <p:cNvSpPr/>
            <p:nvPr/>
          </p:nvSpPr>
          <p:spPr>
            <a:xfrm>
              <a:off x="4376964" y="54954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B1455C5F-6547-443D-AB31-121598DFB335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30F97A50-EF5D-400A-BA51-F9FCA2926018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9F6DBE15-6004-48D3-98BF-D5B1369B858E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BBA701D4-8967-4A35-8611-89D3BF0FB1EB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B7179A21-C734-4937-9F7B-2FA1F2EBDFCE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Подзаголовок 2">
            <a:extLst>
              <a:ext uri="{FF2B5EF4-FFF2-40B4-BE49-F238E27FC236}">
                <a16:creationId xmlns:a16="http://schemas.microsoft.com/office/drawing/2014/main" id="{11C45FCE-AE75-4B50-83D7-6768B296298B}"/>
              </a:ext>
            </a:extLst>
          </p:cNvPr>
          <p:cNvSpPr txBox="1">
            <a:spLocks/>
          </p:cNvSpPr>
          <p:nvPr/>
        </p:nvSpPr>
        <p:spPr>
          <a:xfrm>
            <a:off x="148479" y="6588316"/>
            <a:ext cx="11232114" cy="30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Источник данных: Результаты собственного анализа регистров ЕГИСЗ ФР 14 ВЗН, ИР КД 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Анализ выполнен Информационно-аналитическим отделом ФКУ «ФЦПиЛО»</a:t>
            </a:r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]</a:t>
            </a:r>
            <a:endParaRPr lang="ru-RU" sz="1050" dirty="0">
              <a:solidFill>
                <a:schemeClr val="bg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CDE4E4-4553-4AD1-BDED-2C596DA67A40}"/>
              </a:ext>
            </a:extLst>
          </p:cNvPr>
          <p:cNvSpPr/>
          <p:nvPr/>
        </p:nvSpPr>
        <p:spPr>
          <a:xfrm>
            <a:off x="1" y="332063"/>
            <a:ext cx="2949676" cy="644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ФКУ «ФЦПиЛО»</a:t>
            </a:r>
          </a:p>
        </p:txBody>
      </p:sp>
      <p:sp>
        <p:nvSpPr>
          <p:cNvPr id="5" name="Объект 9">
            <a:extLst>
              <a:ext uri="{FF2B5EF4-FFF2-40B4-BE49-F238E27FC236}">
                <a16:creationId xmlns:a16="http://schemas.microsoft.com/office/drawing/2014/main" id="{AAF82C15-C7B9-42F1-B032-042949321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3760" y="289586"/>
            <a:ext cx="2397362" cy="7619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/>
              <a:t>ПРОГРАММЫ ЗАКУПОК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FD6DD3-829F-4271-8765-4FB8C5D6B366}"/>
              </a:ext>
            </a:extLst>
          </p:cNvPr>
          <p:cNvGrpSpPr/>
          <p:nvPr/>
        </p:nvGrpSpPr>
        <p:grpSpPr>
          <a:xfrm>
            <a:off x="304800" y="42885"/>
            <a:ext cx="835694" cy="835694"/>
            <a:chOff x="3814889" y="379782"/>
            <a:chExt cx="914400" cy="9144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FF315D-40A1-4AE0-B614-92DCC06195F2}"/>
                </a:ext>
              </a:extLst>
            </p:cNvPr>
            <p:cNvSpPr/>
            <p:nvPr/>
          </p:nvSpPr>
          <p:spPr>
            <a:xfrm>
              <a:off x="3814889" y="379782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D56B34-44E3-400A-B095-D829358C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42" y="465759"/>
              <a:ext cx="718848" cy="742446"/>
            </a:xfrm>
            <a:prstGeom prst="rect">
              <a:avLst/>
            </a:prstGeom>
          </p:spPr>
        </p:pic>
      </p:grpSp>
      <p:sp>
        <p:nvSpPr>
          <p:cNvPr id="54" name="Подзаголовок 2">
            <a:extLst>
              <a:ext uri="{FF2B5EF4-FFF2-40B4-BE49-F238E27FC236}">
                <a16:creationId xmlns:a16="http://schemas.microsoft.com/office/drawing/2014/main" id="{61BB2C0D-7CA1-4E4A-BF63-1613AAA1F485}"/>
              </a:ext>
            </a:extLst>
          </p:cNvPr>
          <p:cNvSpPr txBox="1">
            <a:spLocks/>
          </p:cNvSpPr>
          <p:nvPr/>
        </p:nvSpPr>
        <p:spPr>
          <a:xfrm>
            <a:off x="406478" y="3877458"/>
            <a:ext cx="3265006" cy="235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latin typeface="+mj-lt"/>
                <a:cs typeface="Arial" panose="020B0604020202020204" pitchFamily="34" charset="0"/>
              </a:rPr>
              <a:t>АССОРТИМЕНТНЫЙ ПЕРЕЧЕНЬ</a:t>
            </a:r>
          </a:p>
          <a:p>
            <a:pPr algn="l">
              <a:lnSpc>
                <a:spcPct val="100000"/>
              </a:lnSpc>
            </a:pPr>
            <a:r>
              <a:rPr lang="ru-RU" sz="1000" dirty="0">
                <a:latin typeface="+mj-lt"/>
                <a:cs typeface="Arial" panose="020B0604020202020204" pitchFamily="34" charset="0"/>
              </a:rPr>
              <a:t>Перечень 1 (зарегистрированные лекарственные препараты) программы Круг Добра за последние 3 года, прибавил 11 ассортиментных позиций. Отдельно стоит отметить тенденцию перехода наиболее емких с точки зрения объемов затрат МНН, таких как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СЕЛЕКСИПАГ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 (2022), 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ОНАСЕМНОГЕН АБЕПАРВОВЕК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 (2023)</a:t>
            </a:r>
            <a:r>
              <a:rPr lang="ru-RU" sz="1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8341CC1F-4004-4D8A-A6A0-A5D878A1D3D8}"/>
              </a:ext>
            </a:extLst>
          </p:cNvPr>
          <p:cNvGraphicFramePr>
            <a:graphicFrameLocks/>
          </p:cNvGraphicFramePr>
          <p:nvPr/>
        </p:nvGraphicFramePr>
        <p:xfrm>
          <a:off x="218692" y="1322775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7B8B475D-6166-4C0A-B60A-80A64A6BD53C}"/>
              </a:ext>
            </a:extLst>
          </p:cNvPr>
          <p:cNvSpPr/>
          <p:nvPr/>
        </p:nvSpPr>
        <p:spPr>
          <a:xfrm>
            <a:off x="418170" y="1106972"/>
            <a:ext cx="2648879" cy="337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Круг Добра (2024)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77A36A3-3CA8-48F0-9A47-2BED33B112BF}"/>
              </a:ext>
            </a:extLst>
          </p:cNvPr>
          <p:cNvGrpSpPr/>
          <p:nvPr/>
        </p:nvGrpSpPr>
        <p:grpSpPr>
          <a:xfrm>
            <a:off x="1569353" y="2913343"/>
            <a:ext cx="1080002" cy="608163"/>
            <a:chOff x="1569353" y="2913343"/>
            <a:chExt cx="1080002" cy="608163"/>
          </a:xfrm>
          <a:solidFill>
            <a:schemeClr val="accent1"/>
          </a:solidFill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91AC358-52D6-4B4C-B51D-D7966D29F411}"/>
                </a:ext>
              </a:extLst>
            </p:cNvPr>
            <p:cNvSpPr/>
            <p:nvPr/>
          </p:nvSpPr>
          <p:spPr>
            <a:xfrm>
              <a:off x="1569353" y="2913343"/>
              <a:ext cx="1080002" cy="6081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800" b="1" dirty="0"/>
                <a:t>ПРИРОСТ </a:t>
              </a:r>
            </a:p>
            <a:p>
              <a:pPr algn="ctr"/>
              <a:r>
                <a:rPr lang="ru-RU" sz="800" b="1" dirty="0"/>
                <a:t>АССОРТИМЕНТА</a:t>
              </a: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B4E098B-43A0-40E2-BDB5-C9A18BB9FC2C}"/>
                </a:ext>
              </a:extLst>
            </p:cNvPr>
            <p:cNvCxnSpPr>
              <a:cxnSpLocks/>
            </p:cNvCxnSpPr>
            <p:nvPr/>
          </p:nvCxnSpPr>
          <p:spPr>
            <a:xfrm>
              <a:off x="1708567" y="3238209"/>
              <a:ext cx="823913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6EBC325-A460-4BA3-9310-2C36607D510E}"/>
                </a:ext>
              </a:extLst>
            </p:cNvPr>
            <p:cNvSpPr txBox="1"/>
            <p:nvPr/>
          </p:nvSpPr>
          <p:spPr>
            <a:xfrm>
              <a:off x="1708567" y="3247734"/>
              <a:ext cx="78443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1</a:t>
              </a:r>
              <a:r>
                <a:rPr lang="ru-RU" sz="11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89A4848-D458-4D8C-84E5-D5D1C24BB5C1}"/>
              </a:ext>
            </a:extLst>
          </p:cNvPr>
          <p:cNvGrpSpPr/>
          <p:nvPr/>
        </p:nvGrpSpPr>
        <p:grpSpPr>
          <a:xfrm>
            <a:off x="3254478" y="504871"/>
            <a:ext cx="721487" cy="331360"/>
            <a:chOff x="4376964" y="730801"/>
            <a:chExt cx="897618" cy="412252"/>
          </a:xfrm>
          <a:solidFill>
            <a:schemeClr val="bg1">
              <a:lumMod val="65000"/>
            </a:schemeClr>
          </a:solidFill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AFC92C2C-AEFA-402B-946B-350DF0F1412F}"/>
                </a:ext>
              </a:extLst>
            </p:cNvPr>
            <p:cNvSpPr/>
            <p:nvPr/>
          </p:nvSpPr>
          <p:spPr>
            <a:xfrm>
              <a:off x="4376964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C6243464-7CA3-4AE8-AE59-786CC80057CE}"/>
                </a:ext>
              </a:extLst>
            </p:cNvPr>
            <p:cNvSpPr/>
            <p:nvPr/>
          </p:nvSpPr>
          <p:spPr>
            <a:xfrm>
              <a:off x="4584237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8467551-EC47-4D70-9946-5B274565A4FE}"/>
                </a:ext>
              </a:extLst>
            </p:cNvPr>
            <p:cNvSpPr/>
            <p:nvPr/>
          </p:nvSpPr>
          <p:spPr>
            <a:xfrm>
              <a:off x="4791510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3FD8864F-F0A6-473F-8E44-DACC5BCEEE14}"/>
                </a:ext>
              </a:extLst>
            </p:cNvPr>
            <p:cNvSpPr/>
            <p:nvPr/>
          </p:nvSpPr>
          <p:spPr>
            <a:xfrm>
              <a:off x="4376964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9B3EDA3-F30B-4CA2-949A-CC3A82F8AE93}"/>
                </a:ext>
              </a:extLst>
            </p:cNvPr>
            <p:cNvSpPr/>
            <p:nvPr/>
          </p:nvSpPr>
          <p:spPr>
            <a:xfrm>
              <a:off x="4584237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BF794641-DEE2-49DC-950A-F66686AA2C16}"/>
                </a:ext>
              </a:extLst>
            </p:cNvPr>
            <p:cNvSpPr/>
            <p:nvPr/>
          </p:nvSpPr>
          <p:spPr>
            <a:xfrm>
              <a:off x="479151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43D074A-3498-4024-9A3F-2C474ECCA6B1}"/>
                </a:ext>
              </a:extLst>
            </p:cNvPr>
            <p:cNvSpPr/>
            <p:nvPr/>
          </p:nvSpPr>
          <p:spPr>
            <a:xfrm>
              <a:off x="4376964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AC07FD6C-30A3-46E6-A347-D3AF242D510A}"/>
                </a:ext>
              </a:extLst>
            </p:cNvPr>
            <p:cNvSpPr/>
            <p:nvPr/>
          </p:nvSpPr>
          <p:spPr>
            <a:xfrm>
              <a:off x="4584237" y="1038791"/>
              <a:ext cx="104262" cy="1042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4CCDCF9-9007-4D5C-9309-F97538979D0D}"/>
                </a:ext>
              </a:extLst>
            </p:cNvPr>
            <p:cNvSpPr/>
            <p:nvPr/>
          </p:nvSpPr>
          <p:spPr>
            <a:xfrm>
              <a:off x="4791510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4519524-11E9-4E58-ACDE-D2080F0F7FE5}"/>
                </a:ext>
              </a:extLst>
            </p:cNvPr>
            <p:cNvSpPr/>
            <p:nvPr/>
          </p:nvSpPr>
          <p:spPr>
            <a:xfrm>
              <a:off x="4987038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58A0026-1071-4036-98B7-9C27DCCC0690}"/>
                </a:ext>
              </a:extLst>
            </p:cNvPr>
            <p:cNvSpPr/>
            <p:nvPr/>
          </p:nvSpPr>
          <p:spPr>
            <a:xfrm>
              <a:off x="4987039" y="884796"/>
              <a:ext cx="104263" cy="1042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26256BE8-257F-4729-B150-6E4B2D1D2F3E}"/>
                </a:ext>
              </a:extLst>
            </p:cNvPr>
            <p:cNvSpPr/>
            <p:nvPr/>
          </p:nvSpPr>
          <p:spPr>
            <a:xfrm>
              <a:off x="498703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89C52C12-2527-4C03-9936-8FCD4D73F4F1}"/>
                </a:ext>
              </a:extLst>
            </p:cNvPr>
            <p:cNvSpPr/>
            <p:nvPr/>
          </p:nvSpPr>
          <p:spPr>
            <a:xfrm>
              <a:off x="5170319" y="73080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D9C3F35E-1395-4764-9873-5A5C970252E1}"/>
                </a:ext>
              </a:extLst>
            </p:cNvPr>
            <p:cNvSpPr/>
            <p:nvPr/>
          </p:nvSpPr>
          <p:spPr>
            <a:xfrm>
              <a:off x="5170320" y="884796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2BA633AA-5759-4CC1-B628-ABBB938C32A2}"/>
                </a:ext>
              </a:extLst>
            </p:cNvPr>
            <p:cNvSpPr/>
            <p:nvPr/>
          </p:nvSpPr>
          <p:spPr>
            <a:xfrm>
              <a:off x="5170318" y="1038791"/>
              <a:ext cx="104262" cy="1042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B1C8394-EB79-4EA9-95B0-C89EFDC6F5F9}"/>
              </a:ext>
            </a:extLst>
          </p:cNvPr>
          <p:cNvGrpSpPr/>
          <p:nvPr/>
        </p:nvGrpSpPr>
        <p:grpSpPr>
          <a:xfrm rot="453725">
            <a:off x="7009634" y="-530281"/>
            <a:ext cx="1626081" cy="1152648"/>
            <a:chOff x="8830557" y="6248708"/>
            <a:chExt cx="1626081" cy="1152648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A78CD0BD-3F89-40A0-89EE-CD5A18C67C24}"/>
                </a:ext>
              </a:extLst>
            </p:cNvPr>
            <p:cNvSpPr/>
            <p:nvPr/>
          </p:nvSpPr>
          <p:spPr>
            <a:xfrm>
              <a:off x="8830557" y="6248708"/>
              <a:ext cx="1108401" cy="11084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37FA3C70-51F5-4967-B707-F5A316B89C6A}"/>
                </a:ext>
              </a:extLst>
            </p:cNvPr>
            <p:cNvSpPr/>
            <p:nvPr/>
          </p:nvSpPr>
          <p:spPr>
            <a:xfrm>
              <a:off x="9542238" y="6486956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F6848CF-A839-46A6-81E1-456BB523CBF3}"/>
              </a:ext>
            </a:extLst>
          </p:cNvPr>
          <p:cNvGrpSpPr/>
          <p:nvPr/>
        </p:nvGrpSpPr>
        <p:grpSpPr>
          <a:xfrm>
            <a:off x="328652" y="1285031"/>
            <a:ext cx="1807938" cy="1833436"/>
            <a:chOff x="328652" y="1201211"/>
            <a:chExt cx="1807938" cy="1833436"/>
          </a:xfrm>
        </p:grpSpPr>
        <p:graphicFrame>
          <p:nvGraphicFramePr>
            <p:cNvPr id="77" name="Диаграмма 76">
              <a:extLst>
                <a:ext uri="{FF2B5EF4-FFF2-40B4-BE49-F238E27FC236}">
                  <a16:creationId xmlns:a16="http://schemas.microsoft.com/office/drawing/2014/main" id="{08BFB169-8DF2-424C-A3BC-1FF47FF6685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2077591"/>
                </p:ext>
              </p:extLst>
            </p:nvPr>
          </p:nvGraphicFramePr>
          <p:xfrm>
            <a:off x="336590" y="1234647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D2752A7D-D55C-4049-86A8-C433931C0AD5}"/>
                </a:ext>
              </a:extLst>
            </p:cNvPr>
            <p:cNvSpPr/>
            <p:nvPr/>
          </p:nvSpPr>
          <p:spPr>
            <a:xfrm>
              <a:off x="328652" y="1201211"/>
              <a:ext cx="1800000" cy="180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1"/>
                  </a:solidFill>
                </a:rPr>
                <a:t>26</a:t>
              </a:r>
            </a:p>
            <a:p>
              <a:pPr algn="ctr"/>
              <a:r>
                <a:rPr lang="ru-RU" sz="1100" b="1" dirty="0">
                  <a:solidFill>
                    <a:schemeClr val="accent1"/>
                  </a:solidFill>
                </a:rPr>
                <a:t>МНН</a:t>
              </a:r>
            </a:p>
          </p:txBody>
        </p:sp>
      </p:grpSp>
      <p:graphicFrame>
        <p:nvGraphicFramePr>
          <p:cNvPr id="80" name="Диаграмма 79">
            <a:extLst>
              <a:ext uri="{FF2B5EF4-FFF2-40B4-BE49-F238E27FC236}">
                <a16:creationId xmlns:a16="http://schemas.microsoft.com/office/drawing/2014/main" id="{CF0AD5D8-7174-45A9-AF4E-77034FC5E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541538"/>
              </p:ext>
            </p:extLst>
          </p:nvPr>
        </p:nvGraphicFramePr>
        <p:xfrm>
          <a:off x="2122911" y="1326807"/>
          <a:ext cx="18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Диаграмма 81">
            <a:extLst>
              <a:ext uri="{FF2B5EF4-FFF2-40B4-BE49-F238E27FC236}">
                <a16:creationId xmlns:a16="http://schemas.microsoft.com/office/drawing/2014/main" id="{421D639B-15B3-4478-9619-9262C1CE1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5580"/>
              </p:ext>
            </p:extLst>
          </p:nvPr>
        </p:nvGraphicFramePr>
        <p:xfrm>
          <a:off x="4262184" y="1105295"/>
          <a:ext cx="7511646" cy="510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D58729A0-1B62-4FFB-8F18-050760CB4072}"/>
              </a:ext>
            </a:extLst>
          </p:cNvPr>
          <p:cNvSpPr/>
          <p:nvPr/>
        </p:nvSpPr>
        <p:spPr>
          <a:xfrm>
            <a:off x="2132386" y="1301845"/>
            <a:ext cx="1800000" cy="180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99,8</a:t>
            </a:r>
          </a:p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млрд. руб.</a:t>
            </a:r>
          </a:p>
          <a:p>
            <a:pPr algn="ctr"/>
            <a:r>
              <a:rPr lang="ru-RU" sz="1200" b="1" dirty="0">
                <a:solidFill>
                  <a:schemeClr val="accent1"/>
                </a:solidFill>
              </a:rPr>
              <a:t>(план)</a:t>
            </a:r>
          </a:p>
        </p:txBody>
      </p:sp>
    </p:spTree>
    <p:extLst>
      <p:ext uri="{BB962C8B-B14F-4D97-AF65-F5344CB8AC3E}">
        <p14:creationId xmlns:p14="http://schemas.microsoft.com/office/powerpoint/2010/main" val="503167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13815</TotalTime>
  <Words>3007</Words>
  <Application>Microsoft Office PowerPoint</Application>
  <PresentationFormat>Широкоэкранный</PresentationFormat>
  <Paragraphs>457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Times New Roman</vt:lpstr>
      <vt:lpstr>Тема Office</vt:lpstr>
      <vt:lpstr>АНАЛИЗ ЛЕКАРСТВЕННОГО ОБЕСПЕЧЕНИЯ ПАЦИЕНТОВ С ОРФАННЫМИ ЗАБОЛЕВАНИМИ ПО ФЕДЕРАЛЬНЫМ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ПЕРЕКЛЮЧЕНИЯМ С ЛИНИЙ ТЕРАПИИ ВО ПРОГРАММЕ «ВЫСОКОЗАТРАТНЫЕ НОЗОЛОГИИ» В ЗА ПЕРИОД 2022-2023 Г.</dc:title>
  <dc:creator>Савоськин Олег Васильевич</dc:creator>
  <cp:lastModifiedBy>Максимкина Елена Анатольевна</cp:lastModifiedBy>
  <cp:revision>147</cp:revision>
  <cp:lastPrinted>2024-01-31T13:48:31Z</cp:lastPrinted>
  <dcterms:created xsi:type="dcterms:W3CDTF">2022-11-21T13:49:35Z</dcterms:created>
  <dcterms:modified xsi:type="dcterms:W3CDTF">2024-02-01T10:24:37Z</dcterms:modified>
</cp:coreProperties>
</file>